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1" r:id="rId2"/>
    <p:sldMasterId id="2147483739" r:id="rId3"/>
    <p:sldMasterId id="2147483752" r:id="rId4"/>
    <p:sldMasterId id="2147483759" r:id="rId5"/>
    <p:sldMasterId id="2147483771" r:id="rId6"/>
  </p:sldMasterIdLst>
  <p:notesMasterIdLst>
    <p:notesMasterId r:id="rId45"/>
  </p:notesMasterIdLst>
  <p:handoutMasterIdLst>
    <p:handoutMasterId r:id="rId46"/>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9144000" cy="6858000" type="screen4x3"/>
  <p:notesSz cx="7315200" cy="96012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EF344-DF7F-4BC4-A7FD-E1CAC9318C42}" v="1" dt="2022-07-26T16:23:33.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32" autoAdjust="0"/>
  </p:normalViewPr>
  <p:slideViewPr>
    <p:cSldViewPr>
      <p:cViewPr varScale="1">
        <p:scale>
          <a:sx n="78" d="100"/>
          <a:sy n="78" d="100"/>
        </p:scale>
        <p:origin x="25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rner, Mike" userId="87bd53aa-9bc2-4e72-94d1-74458e071ce9" providerId="ADAL" clId="{869EF344-DF7F-4BC4-A7FD-E1CAC9318C42}"/>
    <pc:docChg chg="modSld">
      <pc:chgData name="Starner, Mike" userId="87bd53aa-9bc2-4e72-94d1-74458e071ce9" providerId="ADAL" clId="{869EF344-DF7F-4BC4-A7FD-E1CAC9318C42}" dt="2022-07-26T16:25:19.638" v="25" actId="207"/>
      <pc:docMkLst>
        <pc:docMk/>
      </pc:docMkLst>
      <pc:sldChg chg="modSp mod">
        <pc:chgData name="Starner, Mike" userId="87bd53aa-9bc2-4e72-94d1-74458e071ce9" providerId="ADAL" clId="{869EF344-DF7F-4BC4-A7FD-E1CAC9318C42}" dt="2022-07-26T16:23:14.972" v="0" actId="207"/>
        <pc:sldMkLst>
          <pc:docMk/>
          <pc:sldMk cId="2745029623" sldId="262"/>
        </pc:sldMkLst>
        <pc:spChg chg="mod">
          <ac:chgData name="Starner, Mike" userId="87bd53aa-9bc2-4e72-94d1-74458e071ce9" providerId="ADAL" clId="{869EF344-DF7F-4BC4-A7FD-E1CAC9318C42}" dt="2022-07-26T16:23:14.972" v="0" actId="207"/>
          <ac:spMkLst>
            <pc:docMk/>
            <pc:sldMk cId="2745029623" sldId="262"/>
            <ac:spMk id="7" creationId="{00000000-0000-0000-0000-000000000000}"/>
          </ac:spMkLst>
        </pc:spChg>
      </pc:sldChg>
      <pc:sldChg chg="modSp mod">
        <pc:chgData name="Starner, Mike" userId="87bd53aa-9bc2-4e72-94d1-74458e071ce9" providerId="ADAL" clId="{869EF344-DF7F-4BC4-A7FD-E1CAC9318C42}" dt="2022-07-26T16:23:20.694" v="1" actId="207"/>
        <pc:sldMkLst>
          <pc:docMk/>
          <pc:sldMk cId="1709082910" sldId="263"/>
        </pc:sldMkLst>
        <pc:spChg chg="mod">
          <ac:chgData name="Starner, Mike" userId="87bd53aa-9bc2-4e72-94d1-74458e071ce9" providerId="ADAL" clId="{869EF344-DF7F-4BC4-A7FD-E1CAC9318C42}" dt="2022-07-26T16:23:20.694" v="1" actId="207"/>
          <ac:spMkLst>
            <pc:docMk/>
            <pc:sldMk cId="1709082910" sldId="263"/>
            <ac:spMk id="2" creationId="{00000000-0000-0000-0000-000000000000}"/>
          </ac:spMkLst>
        </pc:spChg>
      </pc:sldChg>
      <pc:sldChg chg="modSp mod">
        <pc:chgData name="Starner, Mike" userId="87bd53aa-9bc2-4e72-94d1-74458e071ce9" providerId="ADAL" clId="{869EF344-DF7F-4BC4-A7FD-E1CAC9318C42}" dt="2022-07-26T16:23:25.728" v="2" actId="207"/>
        <pc:sldMkLst>
          <pc:docMk/>
          <pc:sldMk cId="3455279180" sldId="264"/>
        </pc:sldMkLst>
        <pc:spChg chg="mod">
          <ac:chgData name="Starner, Mike" userId="87bd53aa-9bc2-4e72-94d1-74458e071ce9" providerId="ADAL" clId="{869EF344-DF7F-4BC4-A7FD-E1CAC9318C42}" dt="2022-07-26T16:23:25.728" v="2" actId="207"/>
          <ac:spMkLst>
            <pc:docMk/>
            <pc:sldMk cId="3455279180" sldId="264"/>
            <ac:spMk id="2" creationId="{00000000-0000-0000-0000-000000000000}"/>
          </ac:spMkLst>
        </pc:spChg>
      </pc:sldChg>
      <pc:sldChg chg="modSp mod">
        <pc:chgData name="Starner, Mike" userId="87bd53aa-9bc2-4e72-94d1-74458e071ce9" providerId="ADAL" clId="{869EF344-DF7F-4BC4-A7FD-E1CAC9318C42}" dt="2022-07-26T16:23:56.929" v="12" actId="1035"/>
        <pc:sldMkLst>
          <pc:docMk/>
          <pc:sldMk cId="2733271429" sldId="268"/>
        </pc:sldMkLst>
        <pc:spChg chg="mod">
          <ac:chgData name="Starner, Mike" userId="87bd53aa-9bc2-4e72-94d1-74458e071ce9" providerId="ADAL" clId="{869EF344-DF7F-4BC4-A7FD-E1CAC9318C42}" dt="2022-07-26T16:23:36.116" v="4" actId="207"/>
          <ac:spMkLst>
            <pc:docMk/>
            <pc:sldMk cId="2733271429" sldId="268"/>
            <ac:spMk id="7" creationId="{00000000-0000-0000-0000-000000000000}"/>
          </ac:spMkLst>
        </pc:spChg>
        <pc:spChg chg="mod">
          <ac:chgData name="Starner, Mike" userId="87bd53aa-9bc2-4e72-94d1-74458e071ce9" providerId="ADAL" clId="{869EF344-DF7F-4BC4-A7FD-E1CAC9318C42}" dt="2022-07-26T16:23:56.929" v="12" actId="1035"/>
          <ac:spMkLst>
            <pc:docMk/>
            <pc:sldMk cId="2733271429" sldId="268"/>
            <ac:spMk id="14" creationId="{00000000-0000-0000-0000-000000000000}"/>
          </ac:spMkLst>
        </pc:spChg>
        <pc:picChg chg="mod">
          <ac:chgData name="Starner, Mike" userId="87bd53aa-9bc2-4e72-94d1-74458e071ce9" providerId="ADAL" clId="{869EF344-DF7F-4BC4-A7FD-E1CAC9318C42}" dt="2022-07-26T16:23:33.727" v="3" actId="208"/>
          <ac:picMkLst>
            <pc:docMk/>
            <pc:sldMk cId="2733271429" sldId="268"/>
            <ac:picMk id="11" creationId="{00000000-0000-0000-0000-000000000000}"/>
          </ac:picMkLst>
        </pc:picChg>
      </pc:sldChg>
      <pc:sldChg chg="modSp mod">
        <pc:chgData name="Starner, Mike" userId="87bd53aa-9bc2-4e72-94d1-74458e071ce9" providerId="ADAL" clId="{869EF344-DF7F-4BC4-A7FD-E1CAC9318C42}" dt="2022-07-26T16:24:03.457" v="13" actId="207"/>
        <pc:sldMkLst>
          <pc:docMk/>
          <pc:sldMk cId="3305079158" sldId="269"/>
        </pc:sldMkLst>
        <pc:spChg chg="mod">
          <ac:chgData name="Starner, Mike" userId="87bd53aa-9bc2-4e72-94d1-74458e071ce9" providerId="ADAL" clId="{869EF344-DF7F-4BC4-A7FD-E1CAC9318C42}" dt="2022-07-26T16:24:03.457" v="13" actId="207"/>
          <ac:spMkLst>
            <pc:docMk/>
            <pc:sldMk cId="3305079158" sldId="269"/>
            <ac:spMk id="2" creationId="{00000000-0000-0000-0000-000000000000}"/>
          </ac:spMkLst>
        </pc:spChg>
      </pc:sldChg>
      <pc:sldChg chg="modSp mod">
        <pc:chgData name="Starner, Mike" userId="87bd53aa-9bc2-4e72-94d1-74458e071ce9" providerId="ADAL" clId="{869EF344-DF7F-4BC4-A7FD-E1CAC9318C42}" dt="2022-07-26T16:24:08.339" v="14" actId="207"/>
        <pc:sldMkLst>
          <pc:docMk/>
          <pc:sldMk cId="288465111" sldId="271"/>
        </pc:sldMkLst>
        <pc:spChg chg="mod">
          <ac:chgData name="Starner, Mike" userId="87bd53aa-9bc2-4e72-94d1-74458e071ce9" providerId="ADAL" clId="{869EF344-DF7F-4BC4-A7FD-E1CAC9318C42}" dt="2022-07-26T16:24:08.339" v="14" actId="207"/>
          <ac:spMkLst>
            <pc:docMk/>
            <pc:sldMk cId="288465111" sldId="271"/>
            <ac:spMk id="2" creationId="{00000000-0000-0000-0000-000000000000}"/>
          </ac:spMkLst>
        </pc:spChg>
      </pc:sldChg>
      <pc:sldChg chg="modSp mod">
        <pc:chgData name="Starner, Mike" userId="87bd53aa-9bc2-4e72-94d1-74458e071ce9" providerId="ADAL" clId="{869EF344-DF7F-4BC4-A7FD-E1CAC9318C42}" dt="2022-07-26T16:24:16.123" v="15" actId="207"/>
        <pc:sldMkLst>
          <pc:docMk/>
          <pc:sldMk cId="797838155" sldId="273"/>
        </pc:sldMkLst>
        <pc:spChg chg="mod">
          <ac:chgData name="Starner, Mike" userId="87bd53aa-9bc2-4e72-94d1-74458e071ce9" providerId="ADAL" clId="{869EF344-DF7F-4BC4-A7FD-E1CAC9318C42}" dt="2022-07-26T16:24:16.123" v="15" actId="207"/>
          <ac:spMkLst>
            <pc:docMk/>
            <pc:sldMk cId="797838155" sldId="273"/>
            <ac:spMk id="8" creationId="{00000000-0000-0000-0000-000000000000}"/>
          </ac:spMkLst>
        </pc:spChg>
      </pc:sldChg>
      <pc:sldChg chg="modSp mod">
        <pc:chgData name="Starner, Mike" userId="87bd53aa-9bc2-4e72-94d1-74458e071ce9" providerId="ADAL" clId="{869EF344-DF7F-4BC4-A7FD-E1CAC9318C42}" dt="2022-07-26T16:24:27.565" v="16" actId="207"/>
        <pc:sldMkLst>
          <pc:docMk/>
          <pc:sldMk cId="4244192265" sldId="274"/>
        </pc:sldMkLst>
        <pc:spChg chg="mod">
          <ac:chgData name="Starner, Mike" userId="87bd53aa-9bc2-4e72-94d1-74458e071ce9" providerId="ADAL" clId="{869EF344-DF7F-4BC4-A7FD-E1CAC9318C42}" dt="2022-07-26T16:24:27.565" v="16" actId="207"/>
          <ac:spMkLst>
            <pc:docMk/>
            <pc:sldMk cId="4244192265" sldId="274"/>
            <ac:spMk id="2" creationId="{00000000-0000-0000-0000-000000000000}"/>
          </ac:spMkLst>
        </pc:spChg>
      </pc:sldChg>
      <pc:sldChg chg="modSp mod">
        <pc:chgData name="Starner, Mike" userId="87bd53aa-9bc2-4e72-94d1-74458e071ce9" providerId="ADAL" clId="{869EF344-DF7F-4BC4-A7FD-E1CAC9318C42}" dt="2022-07-26T16:24:34.253" v="17" actId="207"/>
        <pc:sldMkLst>
          <pc:docMk/>
          <pc:sldMk cId="2304805661" sldId="276"/>
        </pc:sldMkLst>
        <pc:spChg chg="mod">
          <ac:chgData name="Starner, Mike" userId="87bd53aa-9bc2-4e72-94d1-74458e071ce9" providerId="ADAL" clId="{869EF344-DF7F-4BC4-A7FD-E1CAC9318C42}" dt="2022-07-26T16:24:34.253" v="17" actId="207"/>
          <ac:spMkLst>
            <pc:docMk/>
            <pc:sldMk cId="2304805661" sldId="276"/>
            <ac:spMk id="2" creationId="{00000000-0000-0000-0000-000000000000}"/>
          </ac:spMkLst>
        </pc:spChg>
      </pc:sldChg>
      <pc:sldChg chg="modSp mod">
        <pc:chgData name="Starner, Mike" userId="87bd53aa-9bc2-4e72-94d1-74458e071ce9" providerId="ADAL" clId="{869EF344-DF7F-4BC4-A7FD-E1CAC9318C42}" dt="2022-07-26T16:24:43.557" v="19" actId="1076"/>
        <pc:sldMkLst>
          <pc:docMk/>
          <pc:sldMk cId="533270941" sldId="277"/>
        </pc:sldMkLst>
        <pc:spChg chg="mod">
          <ac:chgData name="Starner, Mike" userId="87bd53aa-9bc2-4e72-94d1-74458e071ce9" providerId="ADAL" clId="{869EF344-DF7F-4BC4-A7FD-E1CAC9318C42}" dt="2022-07-26T16:24:39.257" v="18" actId="207"/>
          <ac:spMkLst>
            <pc:docMk/>
            <pc:sldMk cId="533270941" sldId="277"/>
            <ac:spMk id="10" creationId="{00000000-0000-0000-0000-000000000000}"/>
          </ac:spMkLst>
        </pc:spChg>
        <pc:picChg chg="mod">
          <ac:chgData name="Starner, Mike" userId="87bd53aa-9bc2-4e72-94d1-74458e071ce9" providerId="ADAL" clId="{869EF344-DF7F-4BC4-A7FD-E1CAC9318C42}" dt="2022-07-26T16:24:43.557" v="19" actId="1076"/>
          <ac:picMkLst>
            <pc:docMk/>
            <pc:sldMk cId="533270941" sldId="277"/>
            <ac:picMk id="13" creationId="{00000000-0000-0000-0000-000000000000}"/>
          </ac:picMkLst>
        </pc:picChg>
      </pc:sldChg>
      <pc:sldChg chg="modSp mod">
        <pc:chgData name="Starner, Mike" userId="87bd53aa-9bc2-4e72-94d1-74458e071ce9" providerId="ADAL" clId="{869EF344-DF7F-4BC4-A7FD-E1CAC9318C42}" dt="2022-07-26T16:25:08.484" v="23" actId="1076"/>
        <pc:sldMkLst>
          <pc:docMk/>
          <pc:sldMk cId="3894173809" sldId="278"/>
        </pc:sldMkLst>
        <pc:picChg chg="mod">
          <ac:chgData name="Starner, Mike" userId="87bd53aa-9bc2-4e72-94d1-74458e071ce9" providerId="ADAL" clId="{869EF344-DF7F-4BC4-A7FD-E1CAC9318C42}" dt="2022-07-26T16:25:00.224" v="21" actId="14100"/>
          <ac:picMkLst>
            <pc:docMk/>
            <pc:sldMk cId="3894173809" sldId="278"/>
            <ac:picMk id="3" creationId="{00000000-0000-0000-0000-000000000000}"/>
          </ac:picMkLst>
        </pc:picChg>
        <pc:picChg chg="mod">
          <ac:chgData name="Starner, Mike" userId="87bd53aa-9bc2-4e72-94d1-74458e071ce9" providerId="ADAL" clId="{869EF344-DF7F-4BC4-A7FD-E1CAC9318C42}" dt="2022-07-26T16:24:55.217" v="20" actId="14100"/>
          <ac:picMkLst>
            <pc:docMk/>
            <pc:sldMk cId="3894173809" sldId="278"/>
            <ac:picMk id="5" creationId="{00000000-0000-0000-0000-000000000000}"/>
          </ac:picMkLst>
        </pc:picChg>
        <pc:picChg chg="mod">
          <ac:chgData name="Starner, Mike" userId="87bd53aa-9bc2-4e72-94d1-74458e071ce9" providerId="ADAL" clId="{869EF344-DF7F-4BC4-A7FD-E1CAC9318C42}" dt="2022-07-26T16:25:08.484" v="23" actId="1076"/>
          <ac:picMkLst>
            <pc:docMk/>
            <pc:sldMk cId="3894173809" sldId="278"/>
            <ac:picMk id="6" creationId="{00000000-0000-0000-0000-000000000000}"/>
          </ac:picMkLst>
        </pc:picChg>
      </pc:sldChg>
      <pc:sldChg chg="modSp mod">
        <pc:chgData name="Starner, Mike" userId="87bd53aa-9bc2-4e72-94d1-74458e071ce9" providerId="ADAL" clId="{869EF344-DF7F-4BC4-A7FD-E1CAC9318C42}" dt="2022-07-26T16:25:14.783" v="24" actId="207"/>
        <pc:sldMkLst>
          <pc:docMk/>
          <pc:sldMk cId="328084771" sldId="281"/>
        </pc:sldMkLst>
        <pc:spChg chg="mod">
          <ac:chgData name="Starner, Mike" userId="87bd53aa-9bc2-4e72-94d1-74458e071ce9" providerId="ADAL" clId="{869EF344-DF7F-4BC4-A7FD-E1CAC9318C42}" dt="2022-07-26T16:25:14.783" v="24" actId="207"/>
          <ac:spMkLst>
            <pc:docMk/>
            <pc:sldMk cId="328084771" sldId="281"/>
            <ac:spMk id="7" creationId="{00000000-0000-0000-0000-000000000000}"/>
          </ac:spMkLst>
        </pc:spChg>
      </pc:sldChg>
      <pc:sldChg chg="modSp mod">
        <pc:chgData name="Starner, Mike" userId="87bd53aa-9bc2-4e72-94d1-74458e071ce9" providerId="ADAL" clId="{869EF344-DF7F-4BC4-A7FD-E1CAC9318C42}" dt="2022-07-26T16:25:19.638" v="25" actId="207"/>
        <pc:sldMkLst>
          <pc:docMk/>
          <pc:sldMk cId="1859477545" sldId="282"/>
        </pc:sldMkLst>
        <pc:spChg chg="mod">
          <ac:chgData name="Starner, Mike" userId="87bd53aa-9bc2-4e72-94d1-74458e071ce9" providerId="ADAL" clId="{869EF344-DF7F-4BC4-A7FD-E1CAC9318C42}" dt="2022-07-26T16:25:19.638" v="25" actId="207"/>
          <ac:spMkLst>
            <pc:docMk/>
            <pc:sldMk cId="1859477545" sldId="28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3/30/2026</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3/30/2026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651&amp;src_anchor_name=1926.651(b)(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the competent person choose the most appropriate protective system design?</a:t>
            </a:r>
          </a:p>
          <a:p>
            <a:endParaRPr lang="en-US" dirty="0"/>
          </a:p>
          <a:p>
            <a:r>
              <a:rPr lang="en-US" dirty="0"/>
              <a:t>Designing a protective system can be complex because they must consider many factors: soil classification, depth of cut, water content of soil, changes due to weather and climate, or other operations in the vicinity. Employers are free to choose the most practical design approach for any particular circumstance. Once they have selected an approach, however, the system must meet the required performance criteria.</a:t>
            </a:r>
          </a:p>
          <a:p>
            <a:endParaRPr lang="en-US" dirty="0"/>
          </a:p>
          <a:p>
            <a:r>
              <a:rPr lang="en-US" dirty="0"/>
              <a:t>Protective systems are not require when an excavation is made entirely in stable rock or is less than 5 feet (1.52 meters) deep, if a competent person has examined the ground and found no indication of a potential cave-in.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dirty="0"/>
          </a:p>
        </p:txBody>
      </p:sp>
    </p:spTree>
    <p:extLst>
      <p:ext uri="{BB962C8B-B14F-4D97-AF65-F5344CB8AC3E}">
        <p14:creationId xmlns:p14="http://schemas.microsoft.com/office/powerpoint/2010/main" val="303692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Shoring (Shoring system</a:t>
            </a:r>
            <a:r>
              <a:rPr lang="en-US" dirty="0"/>
              <a:t>) means a structure such as a metal hydraulic, mechanical or timber shoring system that supports the sides of an excavation and which is designed to prevent cave-ins.</a:t>
            </a:r>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dirty="0"/>
          </a:p>
        </p:txBody>
      </p:sp>
    </p:spTree>
    <p:extLst>
      <p:ext uri="{BB962C8B-B14F-4D97-AF65-F5344CB8AC3E}">
        <p14:creationId xmlns:p14="http://schemas.microsoft.com/office/powerpoint/2010/main" val="299522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734E69-B671-4A3C-9285-4A2485511ABB}"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7981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dirty="0"/>
          </a:p>
        </p:txBody>
      </p:sp>
    </p:spTree>
    <p:extLst>
      <p:ext uri="{BB962C8B-B14F-4D97-AF65-F5344CB8AC3E}">
        <p14:creationId xmlns:p14="http://schemas.microsoft.com/office/powerpoint/2010/main" val="397569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contractors may choose to slope the sides to an angle not steeper than 1-1/2:1; for example, for every foot of depth, the trench must be excavated back 1-1/2 feet. A slope of this gradation or less is safe for any type of soil. </a:t>
            </a:r>
          </a:p>
          <a:p>
            <a:endParaRPr lang="en-US" dirty="0"/>
          </a:p>
          <a:p>
            <a:r>
              <a:rPr lang="en-US" dirty="0"/>
              <a:t>Sloping at steeper angles will require the competent person to first classify the soil and then chose a slope which will protect you from cave-ins.</a:t>
            </a:r>
          </a:p>
          <a:p>
            <a:endParaRPr lang="en-US" dirty="0"/>
          </a:p>
          <a:p>
            <a:r>
              <a:rPr lang="en-US" dirty="0"/>
              <a:t>The photo above is actually depicting Type C soil and is not sloped properly.</a:t>
            </a:r>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dirty="0"/>
          </a:p>
        </p:txBody>
      </p:sp>
    </p:spTree>
    <p:extLst>
      <p:ext uri="{BB962C8B-B14F-4D97-AF65-F5344CB8AC3E}">
        <p14:creationId xmlns:p14="http://schemas.microsoft.com/office/powerpoint/2010/main" val="1709025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995637-DA79-4808-8462-1C5AD453075D}"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12397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Shield (Shield system)</a:t>
            </a:r>
            <a:r>
              <a:rPr lang="en-US" cap="all" dirty="0"/>
              <a:t> </a:t>
            </a:r>
            <a:r>
              <a:rPr lang="en-US" dirty="0"/>
              <a:t>means a structure that is able to withstand the forces imposed on it by a cave-in and thereby protect employees within the structure. Shields can be permanent structures or can be designed to be portable and moved along as work progresses.</a:t>
            </a:r>
          </a:p>
          <a:p>
            <a:endParaRPr lang="en-US" dirty="0"/>
          </a:p>
          <a:p>
            <a:r>
              <a:rPr lang="en-US" dirty="0"/>
              <a:t>Trench shields and boxes, if installed correctly, are designed to protect workers from the forces of a cave-in</a:t>
            </a:r>
          </a:p>
          <a:p>
            <a:endParaRPr lang="en-US" dirty="0"/>
          </a:p>
          <a:p>
            <a:r>
              <a:rPr lang="en-US" dirty="0"/>
              <a:t>In order for the shield to do its job, the worker must stay within the protection of the shield even when entering and exiting</a:t>
            </a:r>
          </a:p>
          <a:p>
            <a:endParaRPr lang="en-US" dirty="0"/>
          </a:p>
          <a:p>
            <a:r>
              <a:rPr lang="en-US" dirty="0"/>
              <a:t>Use a trench box or shield designed or approved by a registered professional engineer or based on tabulated data prepared or approved by a registered professional engineer. </a:t>
            </a:r>
          </a:p>
          <a:p>
            <a:endParaRPr lang="en-US" dirty="0"/>
          </a:p>
          <a:p>
            <a:r>
              <a:rPr lang="en-US" dirty="0"/>
              <a:t>Timber, aluminum, or other suitable materials may also be used.</a:t>
            </a:r>
          </a:p>
          <a:p>
            <a:endParaRPr lang="en-US" dirty="0"/>
          </a:p>
          <a:p>
            <a:r>
              <a:rPr lang="en-US" b="1" dirty="0"/>
              <a:t>Photo hazards: </a:t>
            </a:r>
            <a:r>
              <a:rPr lang="en-US" dirty="0"/>
              <a:t>Improper use of ladder, trench plate can not be hung from strut, box is not stabilized, fall hazard trying to get in and out of box. </a:t>
            </a:r>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dirty="0"/>
          </a:p>
        </p:txBody>
      </p:sp>
    </p:spTree>
    <p:extLst>
      <p:ext uri="{BB962C8B-B14F-4D97-AF65-F5344CB8AC3E}">
        <p14:creationId xmlns:p14="http://schemas.microsoft.com/office/powerpoint/2010/main" val="154723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D64BE3-DC3F-418A-AEE5-3D3F079586A0}"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extLst>
      <p:ext uri="{BB962C8B-B14F-4D97-AF65-F5344CB8AC3E}">
        <p14:creationId xmlns:p14="http://schemas.microsoft.com/office/powerpoint/2010/main" val="80106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Class discussion</a:t>
            </a:r>
          </a:p>
          <a:p>
            <a:endParaRPr lang="en-US" altLang="en-US" dirty="0"/>
          </a:p>
          <a:p>
            <a:r>
              <a:rPr lang="en-US" altLang="en-US" dirty="0"/>
              <a:t>Ask the class if they have ever seen anything like the photo on the left?</a:t>
            </a:r>
          </a:p>
          <a:p>
            <a:endParaRPr lang="en-US" altLang="en-US" dirty="0"/>
          </a:p>
          <a:p>
            <a:r>
              <a:rPr lang="en-US" altLang="en-US" dirty="0"/>
              <a:t>Next ask them if they have ever  had to cross a trench this way?</a:t>
            </a:r>
          </a:p>
          <a:p>
            <a:endParaRPr lang="en-US" altLang="en-US" dirty="0"/>
          </a:p>
          <a:p>
            <a:r>
              <a:rPr lang="en-US" altLang="en-US" dirty="0"/>
              <a:t>Have them come up with a conclusion of the worst possible scenario should they fall.  </a:t>
            </a:r>
          </a:p>
          <a:p>
            <a:endParaRPr lang="en-US" altLang="en-US" dirty="0"/>
          </a:p>
          <a:p>
            <a:r>
              <a:rPr lang="en-US" altLang="en-US" dirty="0"/>
              <a:t>Explain why the photo on the right represents a safer solution.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dirty="0"/>
          </a:p>
        </p:txBody>
      </p:sp>
    </p:spTree>
    <p:extLst>
      <p:ext uri="{BB962C8B-B14F-4D97-AF65-F5344CB8AC3E}">
        <p14:creationId xmlns:p14="http://schemas.microsoft.com/office/powerpoint/2010/main" val="2053932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Excavations under sidewalks and pavements are prohibited unless you provide an appropriately designed support system or another effective means of support.</a:t>
            </a:r>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dirty="0"/>
          </a:p>
        </p:txBody>
      </p:sp>
    </p:spTree>
    <p:extLst>
      <p:ext uri="{BB962C8B-B14F-4D97-AF65-F5344CB8AC3E}">
        <p14:creationId xmlns:p14="http://schemas.microsoft.com/office/powerpoint/2010/main" val="421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Excavation and trenching are among the most hazardous construction operations.</a:t>
            </a:r>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dirty="0"/>
          </a:p>
        </p:txBody>
      </p:sp>
    </p:spTree>
    <p:extLst>
      <p:ext uri="{BB962C8B-B14F-4D97-AF65-F5344CB8AC3E}">
        <p14:creationId xmlns:p14="http://schemas.microsoft.com/office/powerpoint/2010/main" val="377615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work, the OSHA standard requires your employer to do the following:</a:t>
            </a:r>
          </a:p>
          <a:p>
            <a:endParaRPr lang="en-US" dirty="0"/>
          </a:p>
          <a:p>
            <a:pPr marL="171450" indent="-171450">
              <a:buFont typeface="Arial" panose="020B0604020202020204" pitchFamily="34" charset="0"/>
              <a:buChar char="•"/>
            </a:pPr>
            <a:r>
              <a:rPr lang="en-US" dirty="0"/>
              <a:t>Determine the approximate location of utility installations—sewer, telephone, fuel, electric, and water lines; or any other underground installations;</a:t>
            </a:r>
          </a:p>
          <a:p>
            <a:pPr marL="171450" indent="-171450">
              <a:buFont typeface="Arial" panose="020B0604020202020204" pitchFamily="34" charset="0"/>
              <a:buChar char="•"/>
            </a:pPr>
            <a:r>
              <a:rPr lang="en-US" dirty="0"/>
              <a:t>Contact the utility companies or owners involved to inform them of the proposed work within established or customary local response times; and</a:t>
            </a:r>
          </a:p>
          <a:p>
            <a:pPr marL="171450" indent="-171450">
              <a:buFont typeface="Arial" panose="020B0604020202020204" pitchFamily="34" charset="0"/>
              <a:buChar char="•"/>
            </a:pPr>
            <a:r>
              <a:rPr lang="en-US" dirty="0"/>
              <a:t>Ask the utility companies or owners to find the exact location of underground installations. If they cannot respond within 24 hours (unless the period required by state or local law is longer) or cannot find the exact location of the utility installations, you may proceed with caution.</a:t>
            </a:r>
          </a:p>
          <a:p>
            <a:pPr marL="171450" indent="-171450">
              <a:buFont typeface="Arial" panose="020B0604020202020204" pitchFamily="34" charset="0"/>
              <a:buChar char="•"/>
            </a:pPr>
            <a:endParaRPr lang="en-US" dirty="0"/>
          </a:p>
          <a:p>
            <a:r>
              <a:rPr lang="en-US" altLang="en-US" dirty="0"/>
              <a:t>When finding the exact location of underground utilities, proceed with caution, by hand or other acceptable safe means.</a:t>
            </a:r>
          </a:p>
          <a:p>
            <a:endParaRPr lang="en-US" altLang="en-US" dirty="0"/>
          </a:p>
          <a:p>
            <a:r>
              <a:rPr lang="en-US" altLang="en-US" dirty="0"/>
              <a:t>Potholing is a practice</a:t>
            </a:r>
            <a:r>
              <a:rPr lang="en-US" altLang="en-US" baseline="0" dirty="0"/>
              <a:t> used to determine the location of underground utilities by digging test holes to expose such a facility. </a:t>
            </a:r>
          </a:p>
          <a:p>
            <a:endParaRPr lang="en-US" b="1" baseline="0" dirty="0">
              <a:hlinkClick r:id="rId3"/>
            </a:endParaRPr>
          </a:p>
          <a:p>
            <a:r>
              <a:rPr lang="en-US" b="1" dirty="0">
                <a:hlinkClick r:id="rId3"/>
              </a:rPr>
              <a:t>1926.651(b)(3)</a:t>
            </a:r>
            <a:r>
              <a:rPr lang="en-US" b="1" dirty="0"/>
              <a:t> </a:t>
            </a:r>
            <a:r>
              <a:rPr lang="en-US" dirty="0"/>
              <a:t>When excavation operations approach the estimated location of underground installations, the exact location of the installations shall be determined by safe and acceptable means.</a:t>
            </a:r>
            <a:endParaRPr lang="en-US" altLang="en-US" dirty="0"/>
          </a:p>
          <a:p>
            <a:endParaRPr lang="en-US" altLang="en-US" dirty="0"/>
          </a:p>
          <a:p>
            <a:r>
              <a:rPr lang="en-US" altLang="en-US" b="0" dirty="0"/>
              <a:t>The use of heavy equipment, such as a backhoe, for potholing is not a </a:t>
            </a:r>
            <a:r>
              <a:rPr lang="en-US" altLang="en-US" b="0" baseline="0" dirty="0"/>
              <a:t>preferred method due to the riskiness of this endeavor compared to other methods of potholing</a:t>
            </a:r>
            <a:r>
              <a:rPr lang="en-US" altLang="en-US" b="1" baseline="0" dirty="0"/>
              <a:t>. http://www.marc.org/Government/Local-Government-Services/pdf/Potholing</a:t>
            </a:r>
            <a:endParaRPr lang="en-US" altLang="en-US" b="1"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dirty="0"/>
          </a:p>
        </p:txBody>
      </p:sp>
    </p:spTree>
    <p:extLst>
      <p:ext uri="{BB962C8B-B14F-4D97-AF65-F5344CB8AC3E}">
        <p14:creationId xmlns:p14="http://schemas.microsoft.com/office/powerpoint/2010/main" val="120282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must be protected from excavated or other materials or equipment that could pose a hazard by falling or rolling into excavations. </a:t>
            </a:r>
          </a:p>
          <a:p>
            <a:endParaRPr lang="en-US" altLang="en-US" dirty="0"/>
          </a:p>
          <a:p>
            <a:r>
              <a:rPr lang="en-US" altLang="en-US" dirty="0"/>
              <a:t>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a:p>
            <a:r>
              <a:rPr lang="en-US" altLang="en-US" dirty="0"/>
              <a:t>Possibly could be further back due to “surcharge load”</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dirty="0"/>
          </a:p>
        </p:txBody>
      </p:sp>
    </p:spTree>
    <p:extLst>
      <p:ext uri="{BB962C8B-B14F-4D97-AF65-F5344CB8AC3E}">
        <p14:creationId xmlns:p14="http://schemas.microsoft.com/office/powerpoint/2010/main" val="63826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mobile equipment is operated adjacent to an excavation; the operator must have a clear and direct view of the edge of the excavation, or… A warning system shall be utilized such as barricades, hand or mechanical signals, or stop logs. If possible, the grade should be away from the excavation.</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dirty="0"/>
          </a:p>
        </p:txBody>
      </p:sp>
    </p:spTree>
    <p:extLst>
      <p:ext uri="{BB962C8B-B14F-4D97-AF65-F5344CB8AC3E}">
        <p14:creationId xmlns:p14="http://schemas.microsoft.com/office/powerpoint/2010/main" val="3269999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Excavations which expose workers to vehicular traffic require specific precautions and controls. </a:t>
            </a:r>
          </a:p>
          <a:p>
            <a:endParaRPr lang="en-US" altLang="en-US" dirty="0"/>
          </a:p>
          <a:p>
            <a:r>
              <a:rPr lang="en-US" altLang="en-US" dirty="0"/>
              <a:t>Employees exposed to public vehicular traffic shall be provided with, and shall wear, warning vests or other suitable garments marked with or made of reflectorized or high-visibility material.</a:t>
            </a:r>
            <a:endParaRPr lang="en-US" dirty="0"/>
          </a:p>
          <a:p>
            <a:endParaRPr lang="en-US" dirty="0"/>
          </a:p>
          <a:p>
            <a:r>
              <a:rPr lang="en-US" dirty="0"/>
              <a:t>All traffic control signs or devices used for protection of construction workers shall conform to Part VI of the MUTCD, 1988 Edition, Revision 3, or Part VI of the MUTCD, Millennium Edition.</a:t>
            </a:r>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dirty="0"/>
          </a:p>
        </p:txBody>
      </p:sp>
    </p:spTree>
    <p:extLst>
      <p:ext uri="{BB962C8B-B14F-4D97-AF65-F5344CB8AC3E}">
        <p14:creationId xmlns:p14="http://schemas.microsoft.com/office/powerpoint/2010/main" val="122336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too close to the excavation.</a:t>
            </a:r>
          </a:p>
          <a:p>
            <a:endParaRPr lang="en-US" dirty="0"/>
          </a:p>
          <a:p>
            <a:r>
              <a:rPr lang="en-US" b="1" baseline="0" dirty="0"/>
              <a:t>Other Photo hazards: </a:t>
            </a:r>
            <a:r>
              <a:rPr lang="en-US" baseline="0" dirty="0"/>
              <a:t>Improperly constructed ladder; improper protection of type C soil.</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dirty="0"/>
          </a:p>
        </p:txBody>
      </p:sp>
    </p:spTree>
    <p:extLst>
      <p:ext uri="{BB962C8B-B14F-4D97-AF65-F5344CB8AC3E}">
        <p14:creationId xmlns:p14="http://schemas.microsoft.com/office/powerpoint/2010/main" val="2252349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what the potential atmospheric hazards are depicted here?</a:t>
            </a:r>
          </a:p>
          <a:p>
            <a:endParaRPr lang="en-US" dirty="0"/>
          </a:p>
          <a:p>
            <a:r>
              <a:rPr lang="en-US" dirty="0"/>
              <a:t>A competent person must test any excavation deeper than 4 feet (1.22 meters) or where an oxygen deficiency or a hazardous atmosphere is present or could reasonably be expected, such as a landfill or where hazardous substances are stored nearby, before an employee enters it. If there are any hazardous conditions, your employer must provide the controls such as proper respiratory protection or ventilation. </a:t>
            </a:r>
          </a:p>
          <a:p>
            <a:endParaRPr lang="en-US" dirty="0"/>
          </a:p>
          <a:p>
            <a:r>
              <a:rPr lang="en-US" dirty="0"/>
              <a:t>In addition, employers are responsible for regularly testing all controls used to reduce atmospheric contaminants to acceptable levels.</a:t>
            </a:r>
          </a:p>
          <a:p>
            <a:endParaRPr lang="en-US" dirty="0"/>
          </a:p>
          <a:p>
            <a:r>
              <a:rPr lang="en-US" dirty="0"/>
              <a:t>If unhealthful atmospheric conditions exist or develop in an excavation, they must provide emergency rescue equipment such as a breathing apparatus, safety harness and line, and basket stretcher and ensure that it is readily available. This equipment must be attended when in use.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dirty="0"/>
          </a:p>
        </p:txBody>
      </p:sp>
    </p:spTree>
    <p:extLst>
      <p:ext uri="{BB962C8B-B14F-4D97-AF65-F5344CB8AC3E}">
        <p14:creationId xmlns:p14="http://schemas.microsoft.com/office/powerpoint/2010/main" val="235330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changes everything and makes soil less stable.</a:t>
            </a:r>
          </a:p>
          <a:p>
            <a:endParaRPr lang="en-US" dirty="0"/>
          </a:p>
          <a:p>
            <a:r>
              <a:rPr lang="en-US" dirty="0"/>
              <a:t>Efforts must be make to keep water out of excavations.</a:t>
            </a:r>
          </a:p>
          <a:p>
            <a:endParaRPr lang="en-US" dirty="0"/>
          </a:p>
          <a:p>
            <a:r>
              <a:rPr lang="en-US" dirty="0"/>
              <a:t>Among the additional hazards stemming from water in an excavation are undermining the sides and making it more difficult to get out of the excavation. You must have adequate protection in excavations where water has accumulated or is accumulating. </a:t>
            </a:r>
          </a:p>
          <a:p>
            <a:endParaRPr lang="en-US" dirty="0"/>
          </a:p>
          <a:p>
            <a:r>
              <a:rPr lang="en-US" dirty="0"/>
              <a:t>If your employer uses water removal equipment to control or prevent water accumulation, you must ensure that a competent person monitors the equipment and its operation to ensure proper use. </a:t>
            </a:r>
          </a:p>
          <a:p>
            <a:endParaRPr lang="en-US" dirty="0"/>
          </a:p>
          <a:p>
            <a:r>
              <a:rPr lang="en-US" dirty="0"/>
              <a:t>Diversion ditches, dikes, or other suitable means can also be used to prevent surface water from entering an excavation and to provide adequate drainage of the adjacent area. </a:t>
            </a:r>
          </a:p>
          <a:p>
            <a:endParaRPr lang="en-US" dirty="0"/>
          </a:p>
          <a:p>
            <a:r>
              <a:rPr lang="en-US" dirty="0"/>
              <a:t>In addition, a competent person must inspect excavations subject to runoffs from heavy rains.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dirty="0"/>
          </a:p>
        </p:txBody>
      </p:sp>
    </p:spTree>
    <p:extLst>
      <p:ext uri="{BB962C8B-B14F-4D97-AF65-F5344CB8AC3E}">
        <p14:creationId xmlns:p14="http://schemas.microsoft.com/office/powerpoint/2010/main" val="4188726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have safe access and egress when working in excavations, including ladders, steps, ramps, or other safe means of exit for employees working in trench excavations 4 feet (1.22 meters) or deeper. </a:t>
            </a:r>
          </a:p>
          <a:p>
            <a:endParaRPr lang="en-US" dirty="0"/>
          </a:p>
          <a:p>
            <a:r>
              <a:rPr lang="en-US" dirty="0"/>
              <a:t>These devices must be located in the excavation within 25 feet (7.62 meters) of all workers. </a:t>
            </a:r>
          </a:p>
          <a:p>
            <a:endParaRPr lang="en-US" dirty="0"/>
          </a:p>
          <a:p>
            <a:r>
              <a:rPr lang="en-US" dirty="0"/>
              <a:t>Any structural ramps must be designed by a competent person if they are used for employee access or egress, or by a competent person qualified in structural design if they are used for vehicles. Also, structural members used for ramps or runways must be uniform in thickness and joined in a manner to prevent tripping or displacement.</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dirty="0"/>
          </a:p>
        </p:txBody>
      </p:sp>
    </p:spTree>
    <p:extLst>
      <p:ext uri="{BB962C8B-B14F-4D97-AF65-F5344CB8AC3E}">
        <p14:creationId xmlns:p14="http://schemas.microsoft.com/office/powerpoint/2010/main" val="1681836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dirty="0"/>
          </a:p>
        </p:txBody>
      </p:sp>
    </p:spTree>
    <p:extLst>
      <p:ext uri="{BB962C8B-B14F-4D97-AF65-F5344CB8AC3E}">
        <p14:creationId xmlns:p14="http://schemas.microsoft.com/office/powerpoint/2010/main" val="114886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dirty="0"/>
          </a:p>
        </p:txBody>
      </p:sp>
    </p:spTree>
    <p:extLst>
      <p:ext uri="{BB962C8B-B14F-4D97-AF65-F5344CB8AC3E}">
        <p14:creationId xmlns:p14="http://schemas.microsoft.com/office/powerpoint/2010/main" val="309566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the role of a competent person at an excavation site.</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hazards associated with excavations.</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the methods for protecting employees from cave-ins.</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Apply excavation hazard protection methods.</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excavation hazards.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dirty="0"/>
          </a:p>
        </p:txBody>
      </p:sp>
    </p:spTree>
    <p:extLst>
      <p:ext uri="{BB962C8B-B14F-4D97-AF65-F5344CB8AC3E}">
        <p14:creationId xmlns:p14="http://schemas.microsoft.com/office/powerpoint/2010/main" val="744699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dirty="0"/>
          </a:p>
        </p:txBody>
      </p:sp>
    </p:spTree>
    <p:extLst>
      <p:ext uri="{BB962C8B-B14F-4D97-AF65-F5344CB8AC3E}">
        <p14:creationId xmlns:p14="http://schemas.microsoft.com/office/powerpoint/2010/main" val="2589226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dirty="0"/>
          </a:p>
        </p:txBody>
      </p:sp>
    </p:spTree>
    <p:extLst>
      <p:ext uri="{BB962C8B-B14F-4D97-AF65-F5344CB8AC3E}">
        <p14:creationId xmlns:p14="http://schemas.microsoft.com/office/powerpoint/2010/main" val="101895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dirty="0"/>
          </a:p>
        </p:txBody>
      </p:sp>
    </p:spTree>
    <p:extLst>
      <p:ext uri="{BB962C8B-B14F-4D97-AF65-F5344CB8AC3E}">
        <p14:creationId xmlns:p14="http://schemas.microsoft.com/office/powerpoint/2010/main" val="327837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victims were members of a crew installing conduit in an eight-foot-deep by two-foot-wide trench.  After approximately an hour, the crew leader grounded the bucket, turned the machine off and walked to the company trailer to check blueprints. As he exited the trailer, he was informed by one of the workers that the trench had collapsed and that the two employees had been covered up.</a:t>
            </a:r>
          </a:p>
          <a:p>
            <a:endParaRPr lang="en-US" altLang="en-US" dirty="0"/>
          </a:p>
          <a:p>
            <a:r>
              <a:rPr lang="en-US" altLang="en-US" b="1" dirty="0"/>
              <a:t>Ask the class for 3-4 things that may have contributed to these workers losing their lives.</a:t>
            </a:r>
          </a:p>
          <a:p>
            <a:r>
              <a:rPr lang="en-US" altLang="en-US" b="1" dirty="0"/>
              <a:t>Possible Answers: </a:t>
            </a:r>
            <a:r>
              <a:rPr lang="en-US" altLang="en-US" dirty="0"/>
              <a:t>Improper safety oversight. No protective system. No way to get out.  Spoil pile too close.  Any others?</a:t>
            </a:r>
          </a:p>
          <a:p>
            <a:endParaRPr lang="en-US" altLang="en-US" dirty="0"/>
          </a:p>
          <a:p>
            <a:r>
              <a:rPr lang="en-US" altLang="en-US" b="1" dirty="0"/>
              <a:t>Ask the class for 3-4 recommendations for preventing a similar incident.</a:t>
            </a:r>
          </a:p>
          <a:p>
            <a:endParaRPr lang="en-US" altLang="en-US" b="1" dirty="0"/>
          </a:p>
          <a:p>
            <a:r>
              <a:rPr lang="en-US" altLang="en-US" b="1" dirty="0"/>
              <a:t>Possible Answers: </a:t>
            </a:r>
            <a:r>
              <a:rPr lang="en-US" altLang="en-US" dirty="0"/>
              <a:t>Have a competent person.  Evaluate the soil and implement a protective system. Have a ladder for egress. Educate workers. Any others?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dirty="0"/>
          </a:p>
        </p:txBody>
      </p:sp>
    </p:spTree>
    <p:extLst>
      <p:ext uri="{BB962C8B-B14F-4D97-AF65-F5344CB8AC3E}">
        <p14:creationId xmlns:p14="http://schemas.microsoft.com/office/powerpoint/2010/main" val="1396959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left: </a:t>
            </a:r>
            <a:r>
              <a:rPr lang="en-US" dirty="0"/>
              <a:t>Unprotected trench, undermined-unsupported pavement, spoil pile too close.</a:t>
            </a:r>
          </a:p>
          <a:p>
            <a:endParaRPr lang="en-US" dirty="0"/>
          </a:p>
          <a:p>
            <a:r>
              <a:rPr lang="en-US" b="1" dirty="0"/>
              <a:t>Photo middle: </a:t>
            </a:r>
            <a:r>
              <a:rPr lang="en-US" dirty="0"/>
              <a:t>Workers leaving protection of trench box. Inadequate box – open ends – need stackable box or lay sloping angle back. Unsupported utilities</a:t>
            </a:r>
          </a:p>
          <a:p>
            <a:endParaRPr lang="en-US" dirty="0"/>
          </a:p>
          <a:p>
            <a:r>
              <a:rPr lang="en-US" b="1" dirty="0"/>
              <a:t>Right photo: </a:t>
            </a:r>
            <a:r>
              <a:rPr lang="en-US" dirty="0"/>
              <a:t>Fall hazard. Improperly constructed walkway – proper access egress needed</a:t>
            </a:r>
          </a:p>
          <a:p>
            <a:pPr marL="228600" indent="-228600">
              <a:buAutoNum type="arabicPeriod"/>
            </a:pPr>
            <a:endParaRPr lang="en-US" dirty="0"/>
          </a:p>
          <a:p>
            <a:r>
              <a:rPr lang="en-US" dirty="0"/>
              <a:t>Have students propose solution for each.</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dirty="0"/>
          </a:p>
        </p:txBody>
      </p:sp>
    </p:spTree>
    <p:extLst>
      <p:ext uri="{BB962C8B-B14F-4D97-AF65-F5344CB8AC3E}">
        <p14:creationId xmlns:p14="http://schemas.microsoft.com/office/powerpoint/2010/main" val="1532731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left: </a:t>
            </a:r>
            <a:r>
              <a:rPr lang="en-US" dirty="0"/>
              <a:t>Fall hazard. Proper support?</a:t>
            </a:r>
            <a:r>
              <a:rPr lang="en-US" baseline="0" dirty="0"/>
              <a:t> Engineering? Surcharge load of crane.</a:t>
            </a:r>
          </a:p>
          <a:p>
            <a:endParaRPr lang="en-US" dirty="0"/>
          </a:p>
          <a:p>
            <a:r>
              <a:rPr lang="en-US" b="1" dirty="0"/>
              <a:t>Photo middle: </a:t>
            </a:r>
            <a:r>
              <a:rPr lang="en-US" dirty="0"/>
              <a:t>Work zone hazard, traffic with no barricades. Class of Vest?</a:t>
            </a:r>
          </a:p>
          <a:p>
            <a:endParaRPr lang="en-US" dirty="0"/>
          </a:p>
          <a:p>
            <a:r>
              <a:rPr lang="en-US" b="1" dirty="0"/>
              <a:t>Photo right: </a:t>
            </a:r>
            <a:r>
              <a:rPr lang="en-US" dirty="0"/>
              <a:t>Fall hazard, undermined pavement, unprotected e</a:t>
            </a:r>
            <a:r>
              <a:rPr lang="en-US" strike="noStrike" dirty="0"/>
              <a:t>xcavation. Engineering of all surface encumbrances.</a:t>
            </a:r>
          </a:p>
          <a:p>
            <a:pPr marL="228600" indent="-228600">
              <a:buAutoNum type="arabicPeriod"/>
            </a:pPr>
            <a:endParaRPr lang="en-US" dirty="0"/>
          </a:p>
          <a:p>
            <a:r>
              <a:rPr lang="en-US" dirty="0"/>
              <a:t>Have students propose solutions for each.</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dirty="0"/>
          </a:p>
        </p:txBody>
      </p:sp>
    </p:spTree>
    <p:extLst>
      <p:ext uri="{BB962C8B-B14F-4D97-AF65-F5344CB8AC3E}">
        <p14:creationId xmlns:p14="http://schemas.microsoft.com/office/powerpoint/2010/main" val="1737174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left: </a:t>
            </a:r>
            <a:r>
              <a:rPr lang="en-US" dirty="0"/>
              <a:t>Unsafe loads being place on soil. Surcharge loads. Spoil piles.</a:t>
            </a:r>
          </a:p>
          <a:p>
            <a:endParaRPr lang="en-US" dirty="0"/>
          </a:p>
          <a:p>
            <a:r>
              <a:rPr lang="en-US" b="1" dirty="0"/>
              <a:t>Photo middle: </a:t>
            </a:r>
            <a:r>
              <a:rPr lang="en-US" dirty="0"/>
              <a:t>Workers leaving protective system, unsupported utility pipe. Inadequate protection – sloping. </a:t>
            </a:r>
          </a:p>
          <a:p>
            <a:endParaRPr lang="en-US" dirty="0"/>
          </a:p>
          <a:p>
            <a:r>
              <a:rPr lang="en-US" b="1" dirty="0"/>
              <a:t>Photo right: </a:t>
            </a:r>
            <a:r>
              <a:rPr lang="en-US" dirty="0"/>
              <a:t>Improperly installed protective system and potential worker exposure to traffic. Surcharge load.</a:t>
            </a:r>
          </a:p>
          <a:p>
            <a:endParaRPr lang="en-US" dirty="0"/>
          </a:p>
          <a:p>
            <a:r>
              <a:rPr lang="en-US" dirty="0"/>
              <a:t>Have students propose solutions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dirty="0"/>
          </a:p>
        </p:txBody>
      </p:sp>
    </p:spTree>
    <p:extLst>
      <p:ext uri="{BB962C8B-B14F-4D97-AF65-F5344CB8AC3E}">
        <p14:creationId xmlns:p14="http://schemas.microsoft.com/office/powerpoint/2010/main" val="3197576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dirty="0"/>
          </a:p>
        </p:txBody>
      </p:sp>
    </p:spTree>
    <p:extLst>
      <p:ext uri="{BB962C8B-B14F-4D97-AF65-F5344CB8AC3E}">
        <p14:creationId xmlns:p14="http://schemas.microsoft.com/office/powerpoint/2010/main" val="235888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None/>
            </a:pPr>
            <a:r>
              <a:rPr lang="en-US" altLang="en-US" dirty="0"/>
              <a:t>What a competent person needs to know…</a:t>
            </a:r>
          </a:p>
          <a:p>
            <a:pPr>
              <a:lnSpc>
                <a:spcPct val="90000"/>
              </a:lnSpc>
            </a:pPr>
            <a:endParaRPr lang="en-US" altLang="en-US" dirty="0"/>
          </a:p>
          <a:p>
            <a:pPr>
              <a:lnSpc>
                <a:spcPct val="90000"/>
              </a:lnSpc>
            </a:pPr>
            <a:r>
              <a:rPr lang="en-US" altLang="en-US" dirty="0"/>
              <a:t>OSHA defines soil types: Stable Rock, Type A, Type B and Type C [see 1926 Subpart P Appendix A (b)].</a:t>
            </a:r>
          </a:p>
          <a:p>
            <a:pPr>
              <a:lnSpc>
                <a:spcPct val="90000"/>
              </a:lnSpc>
            </a:pPr>
            <a:endParaRPr lang="en-US" altLang="en-US" dirty="0"/>
          </a:p>
          <a:p>
            <a:pPr>
              <a:lnSpc>
                <a:spcPct val="90000"/>
              </a:lnSpc>
            </a:pPr>
            <a:r>
              <a:rPr lang="en-US" altLang="en-US" dirty="0"/>
              <a:t>Competent persons must be able to determine soil type based on </a:t>
            </a:r>
            <a:r>
              <a:rPr lang="en-US" altLang="en-US" u="sng" dirty="0"/>
              <a:t>at least</a:t>
            </a:r>
            <a:r>
              <a:rPr lang="en-US" altLang="en-US" dirty="0"/>
              <a:t> one visual and one manual test performed at the job-site.</a:t>
            </a:r>
          </a:p>
          <a:p>
            <a:endParaRPr lang="en-US" dirty="0"/>
          </a:p>
          <a:p>
            <a:r>
              <a:rPr lang="en-US" dirty="0"/>
              <a:t>OSHA standards require that employers inspect trenches daily and as conditions change by a competent person before worker entry to ensure elimination of excavation hazards. A competent person is an individual who is capable of identifying</a:t>
            </a:r>
          </a:p>
          <a:p>
            <a:r>
              <a:rPr lang="en-US" dirty="0"/>
              <a:t>existing and predictable hazards or working conditions that are hazardous, unsanitary, or dangerous to workers, soil types and protective systems required, and who is authorized to take prompt corrective measures to eliminate these hazards and conditions.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dirty="0"/>
          </a:p>
        </p:txBody>
      </p:sp>
    </p:spTree>
    <p:extLst>
      <p:ext uri="{BB962C8B-B14F-4D97-AF65-F5344CB8AC3E}">
        <p14:creationId xmlns:p14="http://schemas.microsoft.com/office/powerpoint/2010/main" val="125578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Inspections must be made:</a:t>
            </a:r>
          </a:p>
          <a:p>
            <a:endParaRPr lang="en-US" dirty="0"/>
          </a:p>
          <a:p>
            <a:pPr marL="228600" indent="-228600">
              <a:buFont typeface="+mj-lt"/>
              <a:buAutoNum type="arabicPeriod"/>
            </a:pPr>
            <a:r>
              <a:rPr lang="en-US" dirty="0"/>
              <a:t>Before work begins.</a:t>
            </a:r>
          </a:p>
          <a:p>
            <a:pPr marL="228600" indent="-228600">
              <a:buFont typeface="+mj-lt"/>
              <a:buAutoNum type="arabicPeriod"/>
            </a:pPr>
            <a:r>
              <a:rPr lang="en-US" dirty="0"/>
              <a:t>After rainstorms, high winds, or other occurrences that may increase hazards.</a:t>
            </a:r>
          </a:p>
          <a:p>
            <a:pPr marL="228600" indent="-228600">
              <a:buFont typeface="+mj-lt"/>
              <a:buAutoNum type="arabicPeriod"/>
            </a:pPr>
            <a:r>
              <a:rPr lang="en-US" dirty="0"/>
              <a:t>When it can reasonably anticipated that a worker will be exposed to hazard(s).</a:t>
            </a:r>
          </a:p>
          <a:p>
            <a:endParaRPr lang="en-US" dirty="0"/>
          </a:p>
          <a:p>
            <a:pPr marL="228600" indent="-228600">
              <a:buAutoNum type="arabicPeriod"/>
            </a:pPr>
            <a:endParaRPr lang="en-US" dirty="0"/>
          </a:p>
          <a:p>
            <a:r>
              <a:rPr lang="en-US" dirty="0"/>
              <a:t>It is the responsibility of the competent person to make those inspections necessary to identify situations that could result in hazardous conditions (e.g., possible cave-ins, indications of failure of protective systems, hazardous atmospheres, or other hazardous conditions), and then to insure that corrective measures are taken. It is, therefore, subject to the conditions present at each individual worksite whether or not a competent person is required to be present at the jobsite at all times. </a:t>
            </a:r>
          </a:p>
          <a:p>
            <a:endParaRPr lang="en-US" dirty="0"/>
          </a:p>
          <a:p>
            <a:r>
              <a:rPr lang="en-US" dirty="0"/>
              <a:t>Note: Identify hazards – soil type – sloping – materials at edge of excavation</a:t>
            </a: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dirty="0"/>
          </a:p>
        </p:txBody>
      </p:sp>
    </p:spTree>
    <p:extLst>
      <p:ext uri="{BB962C8B-B14F-4D97-AF65-F5344CB8AC3E}">
        <p14:creationId xmlns:p14="http://schemas.microsoft.com/office/powerpoint/2010/main" val="46298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how many of these exist in this photo?</a:t>
            </a:r>
          </a:p>
          <a:p>
            <a:endParaRPr lang="en-US" dirty="0"/>
          </a:p>
          <a:p>
            <a:r>
              <a:rPr lang="en-US" dirty="0"/>
              <a:t>Have the students brainstorm on what environmental hazards might be.</a:t>
            </a:r>
          </a:p>
          <a:p>
            <a:endParaRPr lang="en-US" dirty="0"/>
          </a:p>
          <a:p>
            <a:r>
              <a:rPr lang="en-US" dirty="0"/>
              <a:t>Ask the students which they feel is the greatest hazard?</a:t>
            </a:r>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dirty="0"/>
          </a:p>
        </p:txBody>
      </p:sp>
    </p:spTree>
    <p:extLst>
      <p:ext uri="{BB962C8B-B14F-4D97-AF65-F5344CB8AC3E}">
        <p14:creationId xmlns:p14="http://schemas.microsoft.com/office/powerpoint/2010/main" val="403593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Cave-ins pose the greatest risk and are much more likely than other excavation related accidents to result in worker fatalities. </a:t>
            </a:r>
          </a:p>
          <a:p>
            <a:endParaRPr lang="en-US" dirty="0"/>
          </a:p>
          <a:p>
            <a:r>
              <a:rPr lang="en-US" dirty="0"/>
              <a:t>Two workers die every month in trench collapses!</a:t>
            </a:r>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dirty="0"/>
          </a:p>
        </p:txBody>
      </p:sp>
    </p:spTree>
    <p:extLst>
      <p:ext uri="{BB962C8B-B14F-4D97-AF65-F5344CB8AC3E}">
        <p14:creationId xmlns:p14="http://schemas.microsoft.com/office/powerpoint/2010/main" val="91430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dirty="0"/>
          </a:p>
        </p:txBody>
      </p:sp>
    </p:spTree>
    <p:extLst>
      <p:ext uri="{BB962C8B-B14F-4D97-AF65-F5344CB8AC3E}">
        <p14:creationId xmlns:p14="http://schemas.microsoft.com/office/powerpoint/2010/main" val="341969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dirty="0"/>
          </a:p>
        </p:txBody>
      </p:sp>
    </p:spTree>
    <p:extLst>
      <p:ext uri="{BB962C8B-B14F-4D97-AF65-F5344CB8AC3E}">
        <p14:creationId xmlns:p14="http://schemas.microsoft.com/office/powerpoint/2010/main" val="271721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75781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Edu/Meeting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C54-E60E-6E4B-87AE-FC5C28CCED53}"/>
              </a:ext>
            </a:extLst>
          </p:cNvPr>
          <p:cNvSpPr>
            <a:spLocks noGrp="1"/>
          </p:cNvSpPr>
          <p:nvPr>
            <p:ph type="title"/>
          </p:nvPr>
        </p:nvSpPr>
        <p:spPr>
          <a:xfrm>
            <a:off x="623888" y="1709739"/>
            <a:ext cx="7886700" cy="2852737"/>
          </a:xfrm>
        </p:spPr>
        <p:txBody>
          <a:bodyPr anchor="ctr">
            <a:normAutofit/>
          </a:bodyPr>
          <a:lstStyle>
            <a:lvl1pPr algn="ctr">
              <a:defRPr sz="4950">
                <a:solidFill>
                  <a:srgbClr val="1F2A7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9ABE6F-20B9-0D4A-B63B-8EF2E9BCF702}"/>
              </a:ext>
            </a:extLst>
          </p:cNvPr>
          <p:cNvSpPr>
            <a:spLocks noGrp="1"/>
          </p:cNvSpPr>
          <p:nvPr>
            <p:ph type="body" idx="1"/>
          </p:nvPr>
        </p:nvSpPr>
        <p:spPr>
          <a:xfrm>
            <a:off x="623888" y="4589464"/>
            <a:ext cx="7886700" cy="1500187"/>
          </a:xfrm>
        </p:spPr>
        <p:txBody>
          <a:bodyPr anchor="ctr"/>
          <a:lstStyle>
            <a:lvl1pPr marL="0" indent="0" algn="ctr">
              <a:buNone/>
              <a:defRPr sz="1800">
                <a:solidFill>
                  <a:srgbClr val="C744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034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T&amp;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C54-E60E-6E4B-87AE-FC5C28CCED53}"/>
              </a:ext>
            </a:extLst>
          </p:cNvPr>
          <p:cNvSpPr>
            <a:spLocks noGrp="1"/>
          </p:cNvSpPr>
          <p:nvPr>
            <p:ph type="title"/>
          </p:nvPr>
        </p:nvSpPr>
        <p:spPr>
          <a:xfrm>
            <a:off x="623888" y="1709739"/>
            <a:ext cx="7886700" cy="2852737"/>
          </a:xfrm>
        </p:spPr>
        <p:txBody>
          <a:bodyPr anchor="ctr">
            <a:normAutofit/>
          </a:bodyPr>
          <a:lstStyle>
            <a:lvl1pPr algn="ctr">
              <a:defRPr sz="4950">
                <a:solidFill>
                  <a:srgbClr val="1F2A7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9ABE6F-20B9-0D4A-B63B-8EF2E9BCF702}"/>
              </a:ext>
            </a:extLst>
          </p:cNvPr>
          <p:cNvSpPr>
            <a:spLocks noGrp="1"/>
          </p:cNvSpPr>
          <p:nvPr>
            <p:ph type="body" idx="1"/>
          </p:nvPr>
        </p:nvSpPr>
        <p:spPr>
          <a:xfrm>
            <a:off x="623888" y="4589464"/>
            <a:ext cx="7886700" cy="1500187"/>
          </a:xfrm>
        </p:spPr>
        <p:txBody>
          <a:bodyPr anchor="ctr"/>
          <a:lstStyle>
            <a:lvl1pPr marL="0" indent="0" algn="ctr">
              <a:buNone/>
              <a:defRPr sz="1800">
                <a:solidFill>
                  <a:srgbClr val="C744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558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1 Text Box">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2795" y="374905"/>
            <a:ext cx="8398412" cy="1325563"/>
          </a:xfrm>
        </p:spPr>
        <p:txBody>
          <a:bodyPr/>
          <a:lstStyle>
            <a:lvl1pPr>
              <a:defRPr>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B8464B-E246-9144-9FD9-1BC8545BC501}"/>
              </a:ext>
            </a:extLst>
          </p:cNvPr>
          <p:cNvSpPr>
            <a:spLocks noGrp="1"/>
          </p:cNvSpPr>
          <p:nvPr>
            <p:ph idx="1"/>
          </p:nvPr>
        </p:nvSpPr>
        <p:spPr>
          <a:xfrm>
            <a:off x="372795" y="1825625"/>
            <a:ext cx="8398412" cy="4351338"/>
          </a:xfrm>
        </p:spPr>
        <p:txBody>
          <a:bodyPr/>
          <a:lstStyle>
            <a:lvl1pPr>
              <a:defRPr>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90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mp; 1 Text Box">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2795" y="374905"/>
            <a:ext cx="8398412" cy="1325563"/>
          </a:xfrm>
        </p:spPr>
        <p:txBody>
          <a:bodyPr/>
          <a:lstStyle>
            <a:lvl1pPr>
              <a:defRPr>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B8464B-E246-9144-9FD9-1BC8545BC501}"/>
              </a:ext>
            </a:extLst>
          </p:cNvPr>
          <p:cNvSpPr>
            <a:spLocks noGrp="1"/>
          </p:cNvSpPr>
          <p:nvPr>
            <p:ph idx="1"/>
          </p:nvPr>
        </p:nvSpPr>
        <p:spPr>
          <a:xfrm>
            <a:off x="372795" y="1825625"/>
            <a:ext cx="8398412" cy="4351338"/>
          </a:xfrm>
        </p:spPr>
        <p:txBody>
          <a:bodyPr/>
          <a:lstStyle>
            <a:lvl1pPr>
              <a:defRPr>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28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1FBA-E75E-3A40-BAEE-DC111DE08F66}"/>
              </a:ext>
            </a:extLst>
          </p:cNvPr>
          <p:cNvSpPr>
            <a:spLocks noGrp="1"/>
          </p:cNvSpPr>
          <p:nvPr>
            <p:ph type="title"/>
          </p:nvPr>
        </p:nvSpPr>
        <p:spPr>
          <a:xfrm>
            <a:off x="372795" y="374905"/>
            <a:ext cx="8398412" cy="1325563"/>
          </a:xfrm>
        </p:spPr>
        <p:txBody>
          <a:bodyPr>
            <a:normAutofit/>
          </a:bodyPr>
          <a:lstStyle>
            <a:lvl1pPr>
              <a:defRPr sz="3000">
                <a:solidFill>
                  <a:srgbClr val="B79A3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3B45C1B-6CE3-554A-882A-EEC31684361B}"/>
              </a:ext>
            </a:extLst>
          </p:cNvPr>
          <p:cNvSpPr>
            <a:spLocks noGrp="1"/>
          </p:cNvSpPr>
          <p:nvPr>
            <p:ph sz="half" idx="1"/>
          </p:nvPr>
        </p:nvSpPr>
        <p:spPr>
          <a:xfrm>
            <a:off x="372796" y="1825625"/>
            <a:ext cx="4142056" cy="4351338"/>
          </a:xfrm>
        </p:spPr>
        <p:txBody>
          <a:bodyPr/>
          <a:lstStyle>
            <a:lvl1pPr>
              <a:defRPr sz="2400">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78B14-5F7F-4C4B-9DD8-B6B3FF30CFBF}"/>
              </a:ext>
            </a:extLst>
          </p:cNvPr>
          <p:cNvSpPr>
            <a:spLocks noGrp="1"/>
          </p:cNvSpPr>
          <p:nvPr>
            <p:ph sz="half" idx="2"/>
          </p:nvPr>
        </p:nvSpPr>
        <p:spPr>
          <a:xfrm>
            <a:off x="4629150" y="1825625"/>
            <a:ext cx="4142056" cy="4351338"/>
          </a:xfrm>
        </p:spPr>
        <p:txBody>
          <a:bodyPr/>
          <a:lstStyle>
            <a:lvl1pPr>
              <a:defRPr sz="2400">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304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664A-00A2-9A46-A4F7-299C36368EE3}"/>
              </a:ext>
            </a:extLst>
          </p:cNvPr>
          <p:cNvSpPr>
            <a:spLocks noGrp="1"/>
          </p:cNvSpPr>
          <p:nvPr>
            <p:ph type="title"/>
          </p:nvPr>
        </p:nvSpPr>
        <p:spPr>
          <a:xfrm>
            <a:off x="370880" y="374905"/>
            <a:ext cx="8402241" cy="1325563"/>
          </a:xfrm>
        </p:spPr>
        <p:txBody>
          <a:bodyPr/>
          <a:lstStyle>
            <a:lvl1pPr>
              <a:defRPr>
                <a:solidFill>
                  <a:srgbClr val="C7444B"/>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3BF033-FD13-0441-9084-57E456A4ADE5}"/>
              </a:ext>
            </a:extLst>
          </p:cNvPr>
          <p:cNvSpPr>
            <a:spLocks noGrp="1"/>
          </p:cNvSpPr>
          <p:nvPr>
            <p:ph type="body" idx="1"/>
          </p:nvPr>
        </p:nvSpPr>
        <p:spPr>
          <a:xfrm>
            <a:off x="370880" y="1681163"/>
            <a:ext cx="4127302" cy="823912"/>
          </a:xfrm>
        </p:spPr>
        <p:txBody>
          <a:bodyPr anchor="ctr">
            <a:noAutofit/>
          </a:bodyPr>
          <a:lstStyle>
            <a:lvl1pPr marL="0" indent="0" algn="ctr">
              <a:buNone/>
              <a:defRPr sz="1800" b="1">
                <a:solidFill>
                  <a:srgbClr val="B79A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06A8A3-E63A-F049-83B7-CD2799361157}"/>
              </a:ext>
            </a:extLst>
          </p:cNvPr>
          <p:cNvSpPr>
            <a:spLocks noGrp="1"/>
          </p:cNvSpPr>
          <p:nvPr>
            <p:ph sz="half" idx="2"/>
          </p:nvPr>
        </p:nvSpPr>
        <p:spPr>
          <a:xfrm>
            <a:off x="370880" y="2505075"/>
            <a:ext cx="4127302" cy="3684588"/>
          </a:xfrm>
        </p:spPr>
        <p:txBody>
          <a:bodyPr/>
          <a:lstStyle>
            <a:lvl1pPr>
              <a:defRPr>
                <a:solidFill>
                  <a:srgbClr val="1F2A72"/>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6672CEB-6C50-244D-9B35-58B39C8EFA38}"/>
              </a:ext>
            </a:extLst>
          </p:cNvPr>
          <p:cNvSpPr>
            <a:spLocks noGrp="1"/>
          </p:cNvSpPr>
          <p:nvPr>
            <p:ph type="body" sz="quarter" idx="3"/>
          </p:nvPr>
        </p:nvSpPr>
        <p:spPr>
          <a:xfrm>
            <a:off x="4629150" y="1681163"/>
            <a:ext cx="4143971" cy="823912"/>
          </a:xfrm>
        </p:spPr>
        <p:txBody>
          <a:bodyPr anchor="ctr"/>
          <a:lstStyle>
            <a:lvl1pPr marL="0" indent="0" algn="ctr">
              <a:buNone/>
              <a:defRPr sz="1800" b="1">
                <a:solidFill>
                  <a:srgbClr val="B79A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9D793-2C12-374E-8241-8AAFA9E8FC6E}"/>
              </a:ext>
            </a:extLst>
          </p:cNvPr>
          <p:cNvSpPr>
            <a:spLocks noGrp="1"/>
          </p:cNvSpPr>
          <p:nvPr>
            <p:ph sz="quarter" idx="4"/>
          </p:nvPr>
        </p:nvSpPr>
        <p:spPr>
          <a:xfrm>
            <a:off x="4629150" y="2505075"/>
            <a:ext cx="4143971" cy="3684588"/>
          </a:xfrm>
        </p:spPr>
        <p:txBody>
          <a:bodyPr/>
          <a:lstStyle>
            <a:lvl1pPr>
              <a:defRPr>
                <a:solidFill>
                  <a:srgbClr val="1F2A72"/>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995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Image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500"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500" y="1828799"/>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0704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Gol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7" y="374904"/>
            <a:ext cx="5829299" cy="1326896"/>
          </a:xfrm>
        </p:spPr>
        <p:txBody>
          <a:bodyPr anchor="ctr">
            <a:normAutofit/>
          </a:bodyPr>
          <a:lstStyle>
            <a:lvl1pPr>
              <a:defRPr sz="3000">
                <a:solidFill>
                  <a:srgbClr val="B79A3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7" y="1828800"/>
            <a:ext cx="5829299"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Re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C7444B"/>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239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 with Re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C7444B"/>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104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Blue Government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3043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ntent with Blue T&amp;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099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4905" y="374905"/>
            <a:ext cx="8398412" cy="1325563"/>
          </a:xfrm>
        </p:spPr>
        <p:txBody>
          <a:bodyPr/>
          <a:lstStyle>
            <a:lvl1pPr>
              <a:defRPr>
                <a:solidFill>
                  <a:srgbClr val="1F2A72"/>
                </a:solidFill>
              </a:defRPr>
            </a:lvl1pPr>
          </a:lstStyle>
          <a:p>
            <a:r>
              <a:rPr lang="en-US"/>
              <a:t>Click to edit Master title style</a:t>
            </a:r>
            <a:endParaRPr lang="en-US" dirty="0"/>
          </a:p>
        </p:txBody>
      </p:sp>
    </p:spTree>
    <p:extLst>
      <p:ext uri="{BB962C8B-B14F-4D97-AF65-F5344CB8AC3E}">
        <p14:creationId xmlns:p14="http://schemas.microsoft.com/office/powerpoint/2010/main" val="1053195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oter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47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0054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3530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68389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13554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959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2551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13970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3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C5CF98-552E-454E-AE70-4B2A39DEEE5C}" type="datetimeFigureOut">
              <a:rPr lang="en-US"/>
              <a:pPr>
                <a:defRPr/>
              </a:pPr>
              <a:t>3/30/2026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D331D0-58C5-4B5F-8847-74669A031BBB}" type="slidenum">
              <a:rPr lang="en-US"/>
              <a:pPr>
                <a:defRPr/>
              </a:pPr>
              <a:t>‹#›</a:t>
            </a:fld>
            <a:endParaRPr lang="en-US" dirty="0"/>
          </a:p>
        </p:txBody>
      </p:sp>
    </p:spTree>
    <p:extLst>
      <p:ext uri="{BB962C8B-B14F-4D97-AF65-F5344CB8AC3E}">
        <p14:creationId xmlns:p14="http://schemas.microsoft.com/office/powerpoint/2010/main" val="1768396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dirty="0"/>
            </a:lvl1pPr>
          </a:lstStyle>
          <a:p>
            <a:r>
              <a:rPr lang="en-US"/>
              <a:t>OSH7510</a:t>
            </a:r>
            <a:endParaRPr lang="en-US" dirty="0"/>
          </a:p>
        </p:txBody>
      </p:sp>
      <p:sp>
        <p:nvSpPr>
          <p:cNvPr id="4" name="Rectangle 5"/>
          <p:cNvSpPr>
            <a:spLocks noGrp="1" noChangeArrowheads="1"/>
          </p:cNvSpPr>
          <p:nvPr>
            <p:ph type="ftr" sz="quarter" idx="11"/>
          </p:nvPr>
        </p:nvSpPr>
        <p:spPr/>
        <p:txBody>
          <a:bodyPr/>
          <a:lstStyle>
            <a:lvl1pPr>
              <a:defRPr dirty="0"/>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182850145"/>
      </p:ext>
    </p:extLst>
  </p:cSld>
  <p:clrMapOvr>
    <a:masterClrMapping/>
  </p:clrMapOvr>
  <p:transition advClick="0" advTm="2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cxnSp>
        <p:nvCxnSpPr>
          <p:cNvPr id="5" name="Straight Connector 4"/>
          <p:cNvCxnSpPr/>
          <p:nvPr/>
        </p:nvCxnSpPr>
        <p:spPr>
          <a:xfrm>
            <a:off x="1524000" y="37338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320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362202"/>
            <a:ext cx="8229600" cy="3763963"/>
          </a:xfrm>
          <a:prstGeom prst="rect">
            <a:avLst/>
          </a:prstGeom>
        </p:spPr>
        <p:txBody>
          <a:bodyPr/>
          <a:lstStyle>
            <a:lvl1pPr marL="257175" indent="-257175">
              <a:buClr>
                <a:srgbClr val="0070C0"/>
              </a:buClr>
              <a:buFont typeface="Wingdings" charset="2"/>
              <a:buChar char="§"/>
              <a:defRPr/>
            </a:lvl1pPr>
            <a:lvl3pPr>
              <a:buClr>
                <a:srgbClr val="0070C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4197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solidFill>
                  <a:srgbClr val="182C83"/>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158040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2362202"/>
            <a:ext cx="4038600" cy="3763963"/>
          </a:xfrm>
          <a:prstGeom prst="rect">
            <a:avLst/>
          </a:prstGeom>
        </p:spPr>
        <p:txBody>
          <a:bodyPr/>
          <a:lstStyle>
            <a:lvl1pPr marL="257175" indent="-257175">
              <a:buClr>
                <a:srgbClr val="0070C0"/>
              </a:buClr>
              <a:buFont typeface="Wingdings" charset="2"/>
              <a:buChar char="§"/>
              <a:defRPr sz="2100"/>
            </a:lvl1pPr>
            <a:lvl2pPr>
              <a:defRPr sz="1800"/>
            </a:lvl2pPr>
            <a:lvl3pPr>
              <a:buClr>
                <a:srgbClr val="182C83"/>
              </a:buCl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62202"/>
            <a:ext cx="4038600" cy="3763963"/>
          </a:xfrm>
          <a:prstGeom prst="rect">
            <a:avLst/>
          </a:prstGeom>
        </p:spPr>
        <p:txBody>
          <a:bodyPr/>
          <a:lstStyle>
            <a:lvl1pPr marL="257175" indent="-257175">
              <a:buClr>
                <a:srgbClr val="0070C0"/>
              </a:buClr>
              <a:buFont typeface="Wingdings" charset="2"/>
              <a:buChar char="§"/>
              <a:defRPr sz="2100"/>
            </a:lvl1pPr>
            <a:lvl2pPr>
              <a:defRPr sz="1800"/>
            </a:lvl2pPr>
            <a:lvl3pPr>
              <a:buClr>
                <a:srgbClr val="182C83"/>
              </a:buCl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3836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1800" b="1">
                <a:solidFill>
                  <a:srgbClr val="182C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257175" indent="-257175">
              <a:buClr>
                <a:srgbClr val="0070C0"/>
              </a:buClr>
              <a:buFont typeface="Wingdings" charset="2"/>
              <a:buChar char="§"/>
              <a:defRPr sz="1800"/>
            </a:lvl1pPr>
            <a:lvl2pPr>
              <a:defRPr sz="1500"/>
            </a:lvl2pPr>
            <a:lvl3pPr>
              <a:buClr>
                <a:srgbClr val="182C83"/>
              </a:buCl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419350"/>
            <a:ext cx="4041775" cy="639762"/>
          </a:xfrm>
          <a:prstGeom prst="rect">
            <a:avLst/>
          </a:prstGeom>
        </p:spPr>
        <p:txBody>
          <a:bodyPr anchor="b"/>
          <a:lstStyle>
            <a:lvl1pPr marL="0" indent="0">
              <a:buNone/>
              <a:defRPr sz="1800" b="1">
                <a:solidFill>
                  <a:srgbClr val="182C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3059112"/>
            <a:ext cx="4041775" cy="2960688"/>
          </a:xfrm>
          <a:prstGeom prst="rect">
            <a:avLst/>
          </a:prstGeom>
        </p:spPr>
        <p:txBody>
          <a:bodyPr/>
          <a:lstStyle>
            <a:lvl1pPr marL="257175" indent="-257175">
              <a:buClr>
                <a:srgbClr val="0070C0"/>
              </a:buClr>
              <a:buFont typeface="Wingdings" charset="2"/>
              <a:buChar char="§"/>
              <a:defRPr sz="1800"/>
            </a:lvl1pPr>
            <a:lvl2pPr>
              <a:defRPr sz="1500"/>
            </a:lvl2pPr>
            <a:lvl3pPr>
              <a:buClr>
                <a:srgbClr val="182C83"/>
              </a:buCl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2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1682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050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a:t>OSHA</a:t>
            </a:r>
          </a:p>
        </p:txBody>
      </p:sp>
    </p:spTree>
    <p:extLst>
      <p:ext uri="{BB962C8B-B14F-4D97-AF65-F5344CB8AC3E}">
        <p14:creationId xmlns:p14="http://schemas.microsoft.com/office/powerpoint/2010/main" val="3609191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64344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40439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79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809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_NIOSH">
    <p:bg>
      <p:bgPr>
        <a:solidFill>
          <a:schemeClr val="bg2"/>
        </a:solidFill>
        <a:effectLst/>
      </p:bgPr>
    </p:bg>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1186328"/>
          </a:xfrm>
          <a:prstGeom prst="rect">
            <a:avLst/>
          </a:prstGeom>
        </p:spPr>
      </p:pic>
      <p:sp>
        <p:nvSpPr>
          <p:cNvPr id="7" name="Title 1"/>
          <p:cNvSpPr>
            <a:spLocks noGrp="1"/>
          </p:cNvSpPr>
          <p:nvPr>
            <p:ph type="title"/>
          </p:nvPr>
        </p:nvSpPr>
        <p:spPr>
          <a:xfrm>
            <a:off x="457200" y="1386071"/>
            <a:ext cx="8229600" cy="1155779"/>
          </a:xfrm>
          <a:prstGeom prst="rect">
            <a:avLst/>
          </a:prstGeom>
        </p:spPr>
        <p:txBody>
          <a:bodyPr/>
          <a:lstStyle>
            <a:lvl1pPr algn="l">
              <a:lnSpc>
                <a:spcPts val="3000"/>
              </a:lnSpc>
              <a:defRPr sz="2800" b="1" baseline="0">
                <a:solidFill>
                  <a:srgbClr val="695E4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695E4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120204"/>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93961763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sp>
        <p:nvSpPr>
          <p:cNvPr id="6" name="TextBox 5"/>
          <p:cNvSpPr txBox="1"/>
          <p:nvPr/>
        </p:nvSpPr>
        <p:spPr>
          <a:xfrm>
            <a:off x="714777" y="1751528"/>
            <a:ext cx="6342846" cy="646331"/>
          </a:xfrm>
          <a:prstGeom prst="rect">
            <a:avLst/>
          </a:prstGeom>
          <a:noFill/>
        </p:spPr>
        <p:txBody>
          <a:bodyPr wrap="square" rtlCol="0">
            <a:spAutoFit/>
          </a:bodyPr>
          <a:lstStyle/>
          <a:p>
            <a:pPr marL="285743" indent="-285743">
              <a:buFont typeface="Arial" panose="020B0604020202020204" pitchFamily="34" charset="0"/>
              <a:buChar char="•"/>
            </a:pPr>
            <a:endParaRPr lang="en-US" sz="1800" dirty="0">
              <a:solidFill>
                <a:srgbClr val="000000"/>
              </a:solidFill>
              <a:latin typeface="Calibri" panose="020F0502020204030204" pitchFamily="34" charset="0"/>
            </a:endParaRPr>
          </a:p>
          <a:p>
            <a:pPr marL="742931" lvl="1" indent="-285743">
              <a:buClr>
                <a:schemeClr val="accent3"/>
              </a:buClr>
              <a:buFont typeface="Arial" panose="020B0604020202020204" pitchFamily="34" charset="0"/>
              <a:buChar char="•"/>
            </a:pPr>
            <a:endParaRPr lang="en-US" sz="1800"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545167"/>
            <a:ext cx="8229600" cy="4455584"/>
          </a:xfrm>
        </p:spPr>
        <p:txBody>
          <a:bodyPr/>
          <a:lstStyle>
            <a:lvl1pPr marL="342892" indent="-342892">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37281"/>
            <a:ext cx="9144000" cy="120721"/>
          </a:xfrm>
          <a:prstGeom prst="rect">
            <a:avLst/>
          </a:prstGeom>
        </p:spPr>
      </p:pic>
    </p:spTree>
    <p:extLst>
      <p:ext uri="{BB962C8B-B14F-4D97-AF65-F5344CB8AC3E}">
        <p14:creationId xmlns:p14="http://schemas.microsoft.com/office/powerpoint/2010/main" val="338715971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737281"/>
            <a:ext cx="9144000" cy="120721"/>
          </a:xfrm>
          <a:prstGeom prst="rect">
            <a:avLst/>
          </a:prstGeom>
        </p:spPr>
      </p:pic>
    </p:spTree>
    <p:extLst>
      <p:ext uri="{BB962C8B-B14F-4D97-AF65-F5344CB8AC3E}">
        <p14:creationId xmlns:p14="http://schemas.microsoft.com/office/powerpoint/2010/main" val="32346641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8"/>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5900929"/>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757933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31865" y="1763713"/>
            <a:ext cx="381952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03788" y="1763713"/>
            <a:ext cx="38211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03788" y="3897313"/>
            <a:ext cx="38211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91769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29A05FD-3D3B-4EC6-AFD8-FCF56B699FBE}"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5E1C-3CAB-4AD5-9E57-46C97782AE14}" type="slidenum">
              <a:rPr lang="en-US" smtClean="0"/>
              <a:t>‹#›</a:t>
            </a:fld>
            <a:endParaRPr lang="en-US"/>
          </a:p>
        </p:txBody>
      </p:sp>
    </p:spTree>
    <p:extLst>
      <p:ext uri="{BB962C8B-B14F-4D97-AF65-F5344CB8AC3E}">
        <p14:creationId xmlns:p14="http://schemas.microsoft.com/office/powerpoint/2010/main" val="1757998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3439"/>
            <a:ext cx="7772400" cy="1114166"/>
          </a:xfrm>
        </p:spPr>
        <p:txBody>
          <a:bodyPr anchor="b">
            <a:normAutofit/>
          </a:bodyPr>
          <a:lstStyle>
            <a:lvl1pPr algn="ctr">
              <a:defRPr sz="3000" b="1">
                <a:solidFill>
                  <a:srgbClr val="002060"/>
                </a:solidFill>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34B1F1D-F5F3-4404-BB9E-49E597CDA7B0}" type="slidenum">
              <a:rPr lang="en-US" smtClean="0"/>
              <a:t>‹#›</a:t>
            </a:fld>
            <a:endParaRPr lang="en-US"/>
          </a:p>
        </p:txBody>
      </p:sp>
      <p:pic>
        <p:nvPicPr>
          <p:cNvPr id="10" name="Picture 9" descr="A picture containing helmet, hat&#10;&#10;Description automatically generated">
            <a:extLst>
              <a:ext uri="{FF2B5EF4-FFF2-40B4-BE49-F238E27FC236}">
                <a16:creationId xmlns:a16="http://schemas.microsoft.com/office/drawing/2014/main" id="{9F64C579-CF2A-4CBA-B5A9-C90A353C28CF}"/>
              </a:ext>
            </a:extLst>
          </p:cNvPr>
          <p:cNvPicPr>
            <a:picLocks noChangeAspect="1"/>
          </p:cNvPicPr>
          <p:nvPr/>
        </p:nvPicPr>
        <p:blipFill rotWithShape="1">
          <a:blip r:embed="rId2">
            <a:extLst>
              <a:ext uri="{28A0092B-C50C-407E-A947-70E740481C1C}">
                <a14:useLocalDpi xmlns:a14="http://schemas.microsoft.com/office/drawing/2010/main"/>
              </a:ext>
            </a:extLst>
          </a:blip>
          <a:srcRect b="7186"/>
          <a:stretch/>
        </p:blipFill>
        <p:spPr>
          <a:xfrm>
            <a:off x="0" y="270438"/>
            <a:ext cx="9144000" cy="2644779"/>
          </a:xfrm>
          <a:prstGeom prst="rect">
            <a:avLst/>
          </a:prstGeom>
        </p:spPr>
      </p:pic>
      <p:pic>
        <p:nvPicPr>
          <p:cNvPr id="16" name="Picture 15" descr="A close up of a logo&#10;&#10;Description automatically generated">
            <a:extLst>
              <a:ext uri="{FF2B5EF4-FFF2-40B4-BE49-F238E27FC236}">
                <a16:creationId xmlns:a16="http://schemas.microsoft.com/office/drawing/2014/main" id="{A9703CF7-2361-45BF-90C5-D1BECC7CD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567" y="1592825"/>
            <a:ext cx="2057401" cy="1454254"/>
          </a:xfrm>
          <a:prstGeom prst="rect">
            <a:avLst/>
          </a:prstGeom>
          <a:ln w="19050">
            <a:solidFill>
              <a:srgbClr val="002060"/>
            </a:solidFill>
          </a:ln>
        </p:spPr>
      </p:pic>
      <p:cxnSp>
        <p:nvCxnSpPr>
          <p:cNvPr id="17" name="Straight Connector 16">
            <a:extLst>
              <a:ext uri="{FF2B5EF4-FFF2-40B4-BE49-F238E27FC236}">
                <a16:creationId xmlns:a16="http://schemas.microsoft.com/office/drawing/2014/main" id="{02E7EEFB-BB71-40FA-B2A4-FB711270B08C}"/>
              </a:ext>
            </a:extLst>
          </p:cNvPr>
          <p:cNvCxnSpPr/>
          <p:nvPr/>
        </p:nvCxnSpPr>
        <p:spPr>
          <a:xfrm>
            <a:off x="1600200" y="5194953"/>
            <a:ext cx="5943600" cy="0"/>
          </a:xfrm>
          <a:prstGeom prst="line">
            <a:avLst/>
          </a:prstGeom>
          <a:ln w="9525" cmpd="sng">
            <a:solidFill>
              <a:srgbClr val="112B5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402268C-F2BD-4E50-8584-2EE84EEA32D0}"/>
              </a:ext>
            </a:extLst>
          </p:cNvPr>
          <p:cNvCxnSpPr/>
          <p:nvPr/>
        </p:nvCxnSpPr>
        <p:spPr>
          <a:xfrm>
            <a:off x="1580588" y="4432956"/>
            <a:ext cx="5943600" cy="0"/>
          </a:xfrm>
          <a:prstGeom prst="line">
            <a:avLst/>
          </a:prstGeom>
          <a:ln w="9525" cmpd="sng">
            <a:solidFill>
              <a:srgbClr val="112B5B"/>
            </a:solidFill>
          </a:ln>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13D63F78-ED82-4D7E-BC09-37D894E61153}"/>
              </a:ext>
            </a:extLst>
          </p:cNvPr>
          <p:cNvSpPr>
            <a:spLocks noGrp="1"/>
          </p:cNvSpPr>
          <p:nvPr>
            <p:ph type="body" sz="quarter" idx="13"/>
          </p:nvPr>
        </p:nvSpPr>
        <p:spPr>
          <a:xfrm>
            <a:off x="1600200" y="4599803"/>
            <a:ext cx="5924550" cy="444500"/>
          </a:xfrm>
        </p:spPr>
        <p:txBody>
          <a:bodyPr/>
          <a:lstStyle>
            <a:lvl1pPr marL="0" indent="0" algn="ctr">
              <a:buNone/>
              <a:defRPr b="1">
                <a:solidFill>
                  <a:schemeClr val="accent2"/>
                </a:solidFill>
              </a:defRPr>
            </a:lvl1pPr>
          </a:lstStyle>
          <a:p>
            <a:pPr lvl="0"/>
            <a:r>
              <a:rPr lang="en-US"/>
              <a:t>Click to edit Master text styles</a:t>
            </a:r>
          </a:p>
        </p:txBody>
      </p:sp>
      <p:sp>
        <p:nvSpPr>
          <p:cNvPr id="24" name="Text Placeholder 23">
            <a:extLst>
              <a:ext uri="{FF2B5EF4-FFF2-40B4-BE49-F238E27FC236}">
                <a16:creationId xmlns:a16="http://schemas.microsoft.com/office/drawing/2014/main" id="{9DFACD84-C11B-4E59-94FE-844B15FE76BB}"/>
              </a:ext>
            </a:extLst>
          </p:cNvPr>
          <p:cNvSpPr>
            <a:spLocks noGrp="1"/>
          </p:cNvSpPr>
          <p:nvPr>
            <p:ph type="body" sz="quarter" idx="14"/>
          </p:nvPr>
        </p:nvSpPr>
        <p:spPr>
          <a:xfrm>
            <a:off x="685801" y="5345605"/>
            <a:ext cx="7772400" cy="893052"/>
          </a:xfrm>
        </p:spPr>
        <p:txBody>
          <a:bodyPr>
            <a:normAutofit/>
          </a:bodyPr>
          <a:lstStyle>
            <a:lvl1pPr marL="0" indent="0" algn="ctr">
              <a:buNone/>
              <a:defRPr sz="1800" b="1">
                <a:solidFill>
                  <a:srgbClr val="002060"/>
                </a:solidFill>
              </a:defRPr>
            </a:lvl1pPr>
          </a:lstStyle>
          <a:p>
            <a:pPr lvl="0"/>
            <a:r>
              <a:rPr lang="en-US"/>
              <a:t>Click to edit Master text styles</a:t>
            </a:r>
          </a:p>
        </p:txBody>
      </p:sp>
      <p:sp>
        <p:nvSpPr>
          <p:cNvPr id="13" name="TextBox 12">
            <a:extLst>
              <a:ext uri="{FF2B5EF4-FFF2-40B4-BE49-F238E27FC236}">
                <a16:creationId xmlns:a16="http://schemas.microsoft.com/office/drawing/2014/main" id="{DC84ADF2-8D72-4102-A7BF-A3EE9A733A83}"/>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4217848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MC_Title and Content">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F37BBA3-C0A4-4547-82A6-5CC026E43ADE}"/>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sp>
        <p:nvSpPr>
          <p:cNvPr id="2" name="Title 1"/>
          <p:cNvSpPr>
            <a:spLocks noGrp="1"/>
          </p:cNvSpPr>
          <p:nvPr>
            <p:ph type="title"/>
          </p:nvPr>
        </p:nvSpPr>
        <p:spPr>
          <a:xfrm>
            <a:off x="965200" y="356987"/>
            <a:ext cx="7550150" cy="862215"/>
          </a:xfrm>
        </p:spPr>
        <p:txBody>
          <a:bodyPr>
            <a:normAutofit/>
          </a:bodyPr>
          <a:lstStyle>
            <a:lvl1pPr algn="ctr">
              <a:defRPr sz="30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1000" y="1447802"/>
            <a:ext cx="8394700" cy="4890987"/>
          </a:xfrm>
        </p:spPr>
        <p:txBody>
          <a:bodyPr/>
          <a:lstStyle>
            <a:lvl2pPr marL="514349" indent="-171450">
              <a:buFont typeface="Calibri" panose="020F0502020204030204" pitchFamily="34" charset="0"/>
              <a:buChar char="─"/>
              <a:defRPr/>
            </a:lvl2pPr>
            <a:lvl3pPr marL="857249" indent="-171450">
              <a:buFont typeface="Arial" panose="020B0604020202020204" pitchFamily="34" charset="0"/>
              <a:buChar char="•"/>
              <a:defRPr/>
            </a:lvl3pPr>
            <a:lvl4pPr marL="1200148" indent="-17145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34B1F1D-F5F3-4404-BB9E-49E597CDA7B0}"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B47B5AE-C831-40C4-B902-AA1F1D3337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8" name="TextBox 7">
            <a:extLst>
              <a:ext uri="{FF2B5EF4-FFF2-40B4-BE49-F238E27FC236}">
                <a16:creationId xmlns:a16="http://schemas.microsoft.com/office/drawing/2014/main" id="{B4DFD91C-D899-4BDA-AE60-F633CCB0F727}"/>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5293044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er Slide">
    <p:spTree>
      <p:nvGrpSpPr>
        <p:cNvPr id="1" name=""/>
        <p:cNvGrpSpPr/>
        <p:nvPr/>
      </p:nvGrpSpPr>
      <p:grpSpPr>
        <a:xfrm>
          <a:off x="0" y="0"/>
          <a:ext cx="0" cy="0"/>
          <a:chOff x="0" y="0"/>
          <a:chExt cx="0" cy="0"/>
        </a:xfrm>
      </p:grpSpPr>
      <p:pic>
        <p:nvPicPr>
          <p:cNvPr id="7" name="Picture 6" descr="CMC PPT Title Page OSHA MEDIUM.pdf">
            <a:extLst>
              <a:ext uri="{FF2B5EF4-FFF2-40B4-BE49-F238E27FC236}">
                <a16:creationId xmlns:a16="http://schemas.microsoft.com/office/drawing/2014/main" id="{0EF07164-7239-4B9B-BCF5-A07C3951511E}"/>
              </a:ext>
            </a:extLst>
          </p:cNvPr>
          <p:cNvPicPr>
            <a:picLocks noChangeAspect="1"/>
          </p:cNvPicPr>
          <p:nvPr/>
        </p:nvPicPr>
        <p:blipFill rotWithShape="1">
          <a:blip r:embed="rId2">
            <a:extLst>
              <a:ext uri="{28A0092B-C50C-407E-A947-70E740481C1C}">
                <a14:useLocalDpi xmlns:a14="http://schemas.microsoft.com/office/drawing/2010/main" val="0"/>
              </a:ext>
            </a:extLst>
          </a:blip>
          <a:srcRect b="4279"/>
          <a:stretch/>
        </p:blipFill>
        <p:spPr>
          <a:xfrm>
            <a:off x="0" y="13801"/>
            <a:ext cx="9144000" cy="6501301"/>
          </a:xfrm>
          <a:prstGeom prst="rect">
            <a:avLst/>
          </a:prstGeom>
        </p:spPr>
      </p:pic>
      <p:sp>
        <p:nvSpPr>
          <p:cNvPr id="2" name="Title 1"/>
          <p:cNvSpPr>
            <a:spLocks noGrp="1"/>
          </p:cNvSpPr>
          <p:nvPr>
            <p:ph type="ctrTitle"/>
          </p:nvPr>
        </p:nvSpPr>
        <p:spPr>
          <a:xfrm>
            <a:off x="685800" y="3123439"/>
            <a:ext cx="7772400" cy="1114166"/>
          </a:xfrm>
        </p:spPr>
        <p:txBody>
          <a:bodyPr anchor="b">
            <a:normAutofit/>
          </a:bodyPr>
          <a:lstStyle>
            <a:lvl1pPr algn="ctr">
              <a:defRPr sz="3000" b="1">
                <a:solidFill>
                  <a:srgbClr val="002060"/>
                </a:solidFill>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34B1F1D-F5F3-4404-BB9E-49E597CDA7B0}" type="slidenum">
              <a:rPr lang="en-US" smtClean="0"/>
              <a:t>‹#›</a:t>
            </a:fld>
            <a:endParaRPr lang="en-US"/>
          </a:p>
        </p:txBody>
      </p:sp>
      <p:cxnSp>
        <p:nvCxnSpPr>
          <p:cNvPr id="18" name="Straight Connector 17">
            <a:extLst>
              <a:ext uri="{FF2B5EF4-FFF2-40B4-BE49-F238E27FC236}">
                <a16:creationId xmlns:a16="http://schemas.microsoft.com/office/drawing/2014/main" id="{B402268C-F2BD-4E50-8584-2EE84EEA32D0}"/>
              </a:ext>
            </a:extLst>
          </p:cNvPr>
          <p:cNvCxnSpPr/>
          <p:nvPr/>
        </p:nvCxnSpPr>
        <p:spPr>
          <a:xfrm>
            <a:off x="1580588" y="4432956"/>
            <a:ext cx="5943600" cy="0"/>
          </a:xfrm>
          <a:prstGeom prst="line">
            <a:avLst/>
          </a:prstGeom>
          <a:ln w="9525" cmpd="sng">
            <a:solidFill>
              <a:srgbClr val="112B5B"/>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36EBFD6-726D-4F85-BA62-E1520CCE2667}"/>
              </a:ext>
            </a:extLst>
          </p:cNvPr>
          <p:cNvSpPr txBox="1"/>
          <p:nvPr/>
        </p:nvSpPr>
        <p:spPr>
          <a:xfrm>
            <a:off x="1" y="6629138"/>
            <a:ext cx="9145814"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068144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CMC_Two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932B90-5B03-4BE8-90D1-6C5ADF2EB71E}"/>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10" name="Picture 9" descr="A close up of a logo&#10;&#10;Description automatically generated">
            <a:extLst>
              <a:ext uri="{FF2B5EF4-FFF2-40B4-BE49-F238E27FC236}">
                <a16:creationId xmlns:a16="http://schemas.microsoft.com/office/drawing/2014/main" id="{1CC65FB4-4E31-4563-B190-E9A5C8873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p:cNvSpPr>
            <a:spLocks noGrp="1"/>
          </p:cNvSpPr>
          <p:nvPr>
            <p:ph type="title"/>
          </p:nvPr>
        </p:nvSpPr>
        <p:spPr/>
        <p:txBody>
          <a:bodyPr/>
          <a:lstStyle>
            <a:lvl1pPr algn="ctr">
              <a:defRPr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134100"/>
            <a:ext cx="3886200" cy="4351338"/>
          </a:xfrm>
        </p:spPr>
        <p:txBody>
          <a:bodyPr/>
          <a:lstStyle>
            <a:lvl2pPr marL="514349" indent="-171450">
              <a:buFont typeface="Calibri" panose="020F0502020204030204" pitchFamily="34" charset="0"/>
              <a:buChar char="─"/>
              <a:defRPr/>
            </a:lvl2pPr>
            <a:lvl4pPr marL="1200148" indent="-17145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34099"/>
            <a:ext cx="3886200" cy="4351338"/>
          </a:xfrm>
        </p:spPr>
        <p:txBody>
          <a:bodyPr/>
          <a:lstStyle>
            <a:lvl2pPr marL="514349" indent="-171450">
              <a:buFont typeface="Calibri" panose="020F0502020204030204" pitchFamily="34" charset="0"/>
              <a:buChar char="─"/>
              <a:defRPr/>
            </a:lvl2pPr>
            <a:lvl4pPr marL="1200148" indent="-17145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34B1F1D-F5F3-4404-BB9E-49E597CDA7B0}" type="slidenum">
              <a:rPr lang="en-US" smtClean="0"/>
              <a:t>‹#›</a:t>
            </a:fld>
            <a:endParaRPr lang="en-US"/>
          </a:p>
        </p:txBody>
      </p:sp>
      <p:sp>
        <p:nvSpPr>
          <p:cNvPr id="11" name="TextBox 10">
            <a:extLst>
              <a:ext uri="{FF2B5EF4-FFF2-40B4-BE49-F238E27FC236}">
                <a16:creationId xmlns:a16="http://schemas.microsoft.com/office/drawing/2014/main" id="{D1CFFE22-3F58-4573-A087-0ED0B878F29B}"/>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653366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MC_Comparis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1F523F-D082-4DFE-8B5E-78980A871E35}"/>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12" name="Picture 11" descr="A close up of a logo&#10;&#10;Description automatically generated">
            <a:extLst>
              <a:ext uri="{FF2B5EF4-FFF2-40B4-BE49-F238E27FC236}">
                <a16:creationId xmlns:a16="http://schemas.microsoft.com/office/drawing/2014/main" id="{9CCA618B-C450-4D87-9C20-C66F50207D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p:cNvSpPr>
            <a:spLocks noGrp="1"/>
          </p:cNvSpPr>
          <p:nvPr>
            <p:ph type="title"/>
          </p:nvPr>
        </p:nvSpPr>
        <p:spPr>
          <a:xfrm>
            <a:off x="629841" y="365129"/>
            <a:ext cx="7886700" cy="1325563"/>
          </a:xfrm>
        </p:spPr>
        <p:txBody>
          <a:bodyPr/>
          <a:lstStyle>
            <a:lvl1pPr algn="ctr">
              <a:defRPr b="1">
                <a:solidFill>
                  <a:srgbClr val="002060"/>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835402"/>
            <a:ext cx="3868340" cy="823912"/>
          </a:xfrm>
        </p:spPr>
        <p:txBody>
          <a:bodyPr anchor="b"/>
          <a:lstStyle>
            <a:lvl1pPr marL="0" indent="0">
              <a:buNone/>
              <a:defRPr sz="1800" b="1"/>
            </a:lvl1pPr>
            <a:lvl2pPr marL="342899" indent="0">
              <a:buNone/>
              <a:defRPr sz="1500" b="1"/>
            </a:lvl2pPr>
            <a:lvl3pPr marL="685799" indent="0">
              <a:buNone/>
              <a:defRPr sz="1350" b="1"/>
            </a:lvl3pPr>
            <a:lvl4pPr marL="1028699" indent="0">
              <a:buNone/>
              <a:defRPr sz="1200" b="1"/>
            </a:lvl4pPr>
            <a:lvl5pPr marL="1371598" indent="0">
              <a:buNone/>
              <a:defRPr sz="1200" b="1"/>
            </a:lvl5pPr>
            <a:lvl6pPr marL="1714497" indent="0">
              <a:buNone/>
              <a:defRPr sz="1200" b="1"/>
            </a:lvl6pPr>
            <a:lvl7pPr marL="2057396" indent="0">
              <a:buNone/>
              <a:defRPr sz="1200" b="1"/>
            </a:lvl7pPr>
            <a:lvl8pPr marL="2400296" indent="0">
              <a:buNone/>
              <a:defRPr sz="1200" b="1"/>
            </a:lvl8pPr>
            <a:lvl9pPr marL="274319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725415"/>
            <a:ext cx="3868340" cy="3684588"/>
          </a:xfrm>
        </p:spPr>
        <p:txBody>
          <a:bodyPr/>
          <a:lstStyle>
            <a:lvl2pPr marL="514349" indent="-171450">
              <a:buFont typeface="Calibri" panose="020F0502020204030204" pitchFamily="34" charset="0"/>
              <a:buChar char="─"/>
              <a:defRPr/>
            </a:lvl2pPr>
            <a:lvl4pPr marL="1200148" indent="-17145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835402"/>
            <a:ext cx="3887391" cy="823912"/>
          </a:xfrm>
        </p:spPr>
        <p:txBody>
          <a:bodyPr anchor="b"/>
          <a:lstStyle>
            <a:lvl1pPr marL="0" indent="0">
              <a:buNone/>
              <a:defRPr sz="1800" b="1"/>
            </a:lvl1pPr>
            <a:lvl2pPr marL="342899" indent="0">
              <a:buNone/>
              <a:defRPr sz="1500" b="1"/>
            </a:lvl2pPr>
            <a:lvl3pPr marL="685799" indent="0">
              <a:buNone/>
              <a:defRPr sz="1350" b="1"/>
            </a:lvl3pPr>
            <a:lvl4pPr marL="1028699" indent="0">
              <a:buNone/>
              <a:defRPr sz="1200" b="1"/>
            </a:lvl4pPr>
            <a:lvl5pPr marL="1371598" indent="0">
              <a:buNone/>
              <a:defRPr sz="1200" b="1"/>
            </a:lvl5pPr>
            <a:lvl6pPr marL="1714497" indent="0">
              <a:buNone/>
              <a:defRPr sz="1200" b="1"/>
            </a:lvl6pPr>
            <a:lvl7pPr marL="2057396" indent="0">
              <a:buNone/>
              <a:defRPr sz="1200" b="1"/>
            </a:lvl7pPr>
            <a:lvl8pPr marL="2400296" indent="0">
              <a:buNone/>
              <a:defRPr sz="1200" b="1"/>
            </a:lvl8pPr>
            <a:lvl9pPr marL="274319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725415"/>
            <a:ext cx="3887391" cy="3684588"/>
          </a:xfrm>
        </p:spPr>
        <p:txBody>
          <a:bodyPr/>
          <a:lstStyle>
            <a:lvl2pPr marL="514349" indent="-171450">
              <a:buFont typeface="Calibri" panose="020F0502020204030204" pitchFamily="34" charset="0"/>
              <a:buChar char="─"/>
              <a:defRPr/>
            </a:lvl2pPr>
            <a:lvl4pPr marL="1200148" indent="-171450">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34B1F1D-F5F3-4404-BB9E-49E597CDA7B0}" type="slidenum">
              <a:rPr lang="en-US" smtClean="0"/>
              <a:t>‹#›</a:t>
            </a:fld>
            <a:endParaRPr lang="en-US"/>
          </a:p>
        </p:txBody>
      </p:sp>
      <p:sp>
        <p:nvSpPr>
          <p:cNvPr id="13" name="TextBox 12">
            <a:extLst>
              <a:ext uri="{FF2B5EF4-FFF2-40B4-BE49-F238E27FC236}">
                <a16:creationId xmlns:a16="http://schemas.microsoft.com/office/drawing/2014/main" id="{BF31A41D-FB24-48D1-821E-CDE69F45A8CC}"/>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861945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CMC_Title Onl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EDDBE74-DD4D-4C83-B82C-3175E5271F52}"/>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8" name="Picture 7" descr="A close up of a logo&#10;&#10;Description automatically generated">
            <a:extLst>
              <a:ext uri="{FF2B5EF4-FFF2-40B4-BE49-F238E27FC236}">
                <a16:creationId xmlns:a16="http://schemas.microsoft.com/office/drawing/2014/main" id="{4F693A38-1671-4252-8F93-F10AE85FAF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p:cNvSpPr>
            <a:spLocks noGrp="1"/>
          </p:cNvSpPr>
          <p:nvPr>
            <p:ph type="title"/>
          </p:nvPr>
        </p:nvSpPr>
        <p:spPr/>
        <p:txBody>
          <a:bodyPr/>
          <a:lstStyle>
            <a:lvl1pPr algn="ctr">
              <a:defRPr b="1">
                <a:solidFill>
                  <a:srgbClr val="002060"/>
                </a:solidFill>
                <a:latin typeface="+mn-lt"/>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34B1F1D-F5F3-4404-BB9E-49E597CDA7B0}" type="slidenum">
              <a:rPr lang="en-US" smtClean="0"/>
              <a:t>‹#›</a:t>
            </a:fld>
            <a:endParaRPr lang="en-US"/>
          </a:p>
        </p:txBody>
      </p:sp>
      <p:sp>
        <p:nvSpPr>
          <p:cNvPr id="9" name="TextBox 8">
            <a:extLst>
              <a:ext uri="{FF2B5EF4-FFF2-40B4-BE49-F238E27FC236}">
                <a16:creationId xmlns:a16="http://schemas.microsoft.com/office/drawing/2014/main" id="{EBD7DC43-9196-49BB-B1D0-3FE64E0C2F7D}"/>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482849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CMC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5D609B-6A70-4F6F-9626-8468E3194176}"/>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7" name="Picture 6" descr="A close up of a logo&#10;&#10;Description automatically generated">
            <a:extLst>
              <a:ext uri="{FF2B5EF4-FFF2-40B4-BE49-F238E27FC236}">
                <a16:creationId xmlns:a16="http://schemas.microsoft.com/office/drawing/2014/main" id="{95552C03-E25F-41A2-9799-34D96CB75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4" name="Slide Number Placeholder 3"/>
          <p:cNvSpPr>
            <a:spLocks noGrp="1"/>
          </p:cNvSpPr>
          <p:nvPr>
            <p:ph type="sldNum" sz="quarter" idx="12"/>
          </p:nvPr>
        </p:nvSpPr>
        <p:spPr/>
        <p:txBody>
          <a:bodyPr/>
          <a:lstStyle/>
          <a:p>
            <a:fld id="{834B1F1D-F5F3-4404-BB9E-49E597CDA7B0}" type="slidenum">
              <a:rPr lang="en-US" smtClean="0"/>
              <a:t>‹#›</a:t>
            </a:fld>
            <a:endParaRPr lang="en-US"/>
          </a:p>
        </p:txBody>
      </p:sp>
      <p:sp>
        <p:nvSpPr>
          <p:cNvPr id="8" name="TextBox 7">
            <a:extLst>
              <a:ext uri="{FF2B5EF4-FFF2-40B4-BE49-F238E27FC236}">
                <a16:creationId xmlns:a16="http://schemas.microsoft.com/office/drawing/2014/main" id="{3C2BF099-21A6-4BF9-AF05-74C7B37F3520}"/>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1605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MC_Content with Caption">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5BD29B-A686-4140-AC90-2F5CEEC40D02}"/>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10" name="Picture 9" descr="A close up of a logo&#10;&#10;Description automatically generated">
            <a:extLst>
              <a:ext uri="{FF2B5EF4-FFF2-40B4-BE49-F238E27FC236}">
                <a16:creationId xmlns:a16="http://schemas.microsoft.com/office/drawing/2014/main" id="{E3A1642E-FF79-4CA1-AABF-EC94B7ED0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p:cNvSpPr>
            <a:spLocks noGrp="1"/>
          </p:cNvSpPr>
          <p:nvPr>
            <p:ph type="title"/>
          </p:nvPr>
        </p:nvSpPr>
        <p:spPr>
          <a:xfrm>
            <a:off x="629841" y="765676"/>
            <a:ext cx="2949178" cy="1600200"/>
          </a:xfrm>
        </p:spPr>
        <p:txBody>
          <a:bodyPr anchor="b"/>
          <a:lstStyle>
            <a:lvl1pPr>
              <a:defRPr sz="2399"/>
            </a:lvl1pPr>
          </a:lstStyle>
          <a:p>
            <a:r>
              <a:rPr lang="en-US"/>
              <a:t>Click to edit Master title style</a:t>
            </a:r>
            <a:endParaRPr lang="en-US" dirty="0"/>
          </a:p>
        </p:txBody>
      </p:sp>
      <p:sp>
        <p:nvSpPr>
          <p:cNvPr id="3" name="Content Placeholder 2"/>
          <p:cNvSpPr>
            <a:spLocks noGrp="1"/>
          </p:cNvSpPr>
          <p:nvPr>
            <p:ph idx="1"/>
          </p:nvPr>
        </p:nvSpPr>
        <p:spPr>
          <a:xfrm>
            <a:off x="3953398" y="777257"/>
            <a:ext cx="4629150" cy="4873625"/>
          </a:xfrm>
        </p:spPr>
        <p:txBody>
          <a:bodyPr/>
          <a:lstStyle>
            <a:lvl1pPr>
              <a:defRPr sz="2399"/>
            </a:lvl1pPr>
            <a:lvl2pPr marL="514349" indent="-171450">
              <a:buFont typeface="Calibri" panose="020F0502020204030204" pitchFamily="34" charset="0"/>
              <a:buChar char="─"/>
              <a:defRPr sz="2100"/>
            </a:lvl2pPr>
            <a:lvl3pPr>
              <a:defRPr sz="1800"/>
            </a:lvl3pPr>
            <a:lvl4pPr marL="1200148" indent="-171450">
              <a:buFont typeface="Calibri" panose="020F0502020204030204" pitchFamily="34" charset="0"/>
              <a:buChar cha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454012"/>
            <a:ext cx="2949178" cy="3811588"/>
          </a:xfrm>
        </p:spPr>
        <p:txBody>
          <a:bodyPr/>
          <a:lstStyle>
            <a:lvl1pPr marL="0" indent="0">
              <a:buNone/>
              <a:defRPr sz="1200"/>
            </a:lvl1pPr>
            <a:lvl2pPr marL="342899" indent="0">
              <a:buNone/>
              <a:defRPr sz="1050"/>
            </a:lvl2pPr>
            <a:lvl3pPr marL="685799" indent="0">
              <a:buNone/>
              <a:defRPr sz="900"/>
            </a:lvl3pPr>
            <a:lvl4pPr marL="1028699" indent="0">
              <a:buNone/>
              <a:defRPr sz="750"/>
            </a:lvl4pPr>
            <a:lvl5pPr marL="1371598" indent="0">
              <a:buNone/>
              <a:defRPr sz="750"/>
            </a:lvl5pPr>
            <a:lvl6pPr marL="1714497" indent="0">
              <a:buNone/>
              <a:defRPr sz="750"/>
            </a:lvl6pPr>
            <a:lvl7pPr marL="2057396" indent="0">
              <a:buNone/>
              <a:defRPr sz="750"/>
            </a:lvl7pPr>
            <a:lvl8pPr marL="2400296" indent="0">
              <a:buNone/>
              <a:defRPr sz="750"/>
            </a:lvl8pPr>
            <a:lvl9pPr marL="2743196"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34B1F1D-F5F3-4404-BB9E-49E597CDA7B0}" type="slidenum">
              <a:rPr lang="en-US" smtClean="0"/>
              <a:t>‹#›</a:t>
            </a:fld>
            <a:endParaRPr lang="en-US"/>
          </a:p>
        </p:txBody>
      </p:sp>
      <p:sp>
        <p:nvSpPr>
          <p:cNvPr id="11" name="TextBox 10">
            <a:extLst>
              <a:ext uri="{FF2B5EF4-FFF2-40B4-BE49-F238E27FC236}">
                <a16:creationId xmlns:a16="http://schemas.microsoft.com/office/drawing/2014/main" id="{283439C2-3742-4630-9B14-A0B95E5925F9}"/>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738890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CMC_Picture with Caption">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0879CB-8781-420C-9FFB-B74788762BA8}"/>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10" name="Picture 9" descr="A close up of a logo&#10;&#10;Description automatically generated">
            <a:extLst>
              <a:ext uri="{FF2B5EF4-FFF2-40B4-BE49-F238E27FC236}">
                <a16:creationId xmlns:a16="http://schemas.microsoft.com/office/drawing/2014/main" id="{19A91210-A6A7-4250-A0D8-3B48CFFD3D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p:cNvSpPr>
            <a:spLocks noGrp="1"/>
          </p:cNvSpPr>
          <p:nvPr>
            <p:ph type="title"/>
          </p:nvPr>
        </p:nvSpPr>
        <p:spPr>
          <a:xfrm>
            <a:off x="629841" y="765674"/>
            <a:ext cx="2949178" cy="1600200"/>
          </a:xfrm>
        </p:spPr>
        <p:txBody>
          <a:bodyPr anchor="b"/>
          <a:lstStyle>
            <a:lvl1pPr>
              <a:defRPr sz="2399"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987429"/>
            <a:ext cx="4629150" cy="4873625"/>
          </a:xfrm>
        </p:spPr>
        <p:txBody>
          <a:bodyPr anchor="t"/>
          <a:lstStyle>
            <a:lvl1pPr marL="0" indent="0">
              <a:buNone/>
              <a:defRPr sz="2399"/>
            </a:lvl1pPr>
            <a:lvl2pPr marL="342899" indent="0">
              <a:buNone/>
              <a:defRPr sz="2100"/>
            </a:lvl2pPr>
            <a:lvl3pPr marL="685799" indent="0">
              <a:buNone/>
              <a:defRPr sz="1800"/>
            </a:lvl3pPr>
            <a:lvl4pPr marL="1028699" indent="0">
              <a:buNone/>
              <a:defRPr sz="1500"/>
            </a:lvl4pPr>
            <a:lvl5pPr marL="1371598" indent="0">
              <a:buNone/>
              <a:defRPr sz="1500"/>
            </a:lvl5pPr>
            <a:lvl6pPr marL="1714497" indent="0">
              <a:buNone/>
              <a:defRPr sz="1500"/>
            </a:lvl6pPr>
            <a:lvl7pPr marL="2057396" indent="0">
              <a:buNone/>
              <a:defRPr sz="1500"/>
            </a:lvl7pPr>
            <a:lvl8pPr marL="2400296" indent="0">
              <a:buNone/>
              <a:defRPr sz="1500"/>
            </a:lvl8pPr>
            <a:lvl9pPr marL="274319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520113"/>
            <a:ext cx="2949178" cy="3811588"/>
          </a:xfrm>
        </p:spPr>
        <p:txBody>
          <a:bodyPr/>
          <a:lstStyle>
            <a:lvl1pPr marL="0" indent="0">
              <a:buNone/>
              <a:defRPr sz="1200"/>
            </a:lvl1pPr>
            <a:lvl2pPr marL="342899" indent="0">
              <a:buNone/>
              <a:defRPr sz="1050"/>
            </a:lvl2pPr>
            <a:lvl3pPr marL="685799" indent="0">
              <a:buNone/>
              <a:defRPr sz="900"/>
            </a:lvl3pPr>
            <a:lvl4pPr marL="1028699" indent="0">
              <a:buNone/>
              <a:defRPr sz="750"/>
            </a:lvl4pPr>
            <a:lvl5pPr marL="1371598" indent="0">
              <a:buNone/>
              <a:defRPr sz="750"/>
            </a:lvl5pPr>
            <a:lvl6pPr marL="1714497" indent="0">
              <a:buNone/>
              <a:defRPr sz="750"/>
            </a:lvl6pPr>
            <a:lvl7pPr marL="2057396" indent="0">
              <a:buNone/>
              <a:defRPr sz="750"/>
            </a:lvl7pPr>
            <a:lvl8pPr marL="2400296" indent="0">
              <a:buNone/>
              <a:defRPr sz="750"/>
            </a:lvl8pPr>
            <a:lvl9pPr marL="2743196"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34B1F1D-F5F3-4404-BB9E-49E597CDA7B0}" type="slidenum">
              <a:rPr lang="en-US" smtClean="0"/>
              <a:t>‹#›</a:t>
            </a:fld>
            <a:endParaRPr lang="en-US"/>
          </a:p>
        </p:txBody>
      </p:sp>
      <p:sp>
        <p:nvSpPr>
          <p:cNvPr id="11" name="TextBox 10">
            <a:extLst>
              <a:ext uri="{FF2B5EF4-FFF2-40B4-BE49-F238E27FC236}">
                <a16:creationId xmlns:a16="http://schemas.microsoft.com/office/drawing/2014/main" id="{D1677BC2-E17A-4AA3-AF5F-B3B902AF3116}"/>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838477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MC_Custom Layou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7175D7C-4625-4961-A5D1-E8E53A4E129C}"/>
              </a:ext>
            </a:extLst>
          </p:cNvPr>
          <p:cNvSpPr/>
          <p:nvPr/>
        </p:nvSpPr>
        <p:spPr>
          <a:xfrm>
            <a:off x="244445" y="217287"/>
            <a:ext cx="8627952" cy="6257971"/>
          </a:xfrm>
          <a:prstGeom prst="rect">
            <a:avLst/>
          </a:prstGeom>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6">
              <a:ln w="9525">
                <a:solidFill>
                  <a:schemeClr val="tx1"/>
                </a:solidFill>
              </a:ln>
            </a:endParaRPr>
          </a:p>
        </p:txBody>
      </p:sp>
      <p:pic>
        <p:nvPicPr>
          <p:cNvPr id="8" name="Picture 7" descr="A close up of a logo&#10;&#10;Description automatically generated">
            <a:extLst>
              <a:ext uri="{FF2B5EF4-FFF2-40B4-BE49-F238E27FC236}">
                <a16:creationId xmlns:a16="http://schemas.microsoft.com/office/drawing/2014/main" id="{92A6FDEB-CEEF-4A82-9FAF-806FB20C75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896" y="82209"/>
            <a:ext cx="921179" cy="651127"/>
          </a:xfrm>
          <a:prstGeom prst="rect">
            <a:avLst/>
          </a:prstGeom>
          <a:ln>
            <a:solidFill>
              <a:schemeClr val="tx2">
                <a:lumMod val="40000"/>
                <a:lumOff val="60000"/>
              </a:schemeClr>
            </a:solidFill>
          </a:ln>
        </p:spPr>
      </p:pic>
      <p:sp>
        <p:nvSpPr>
          <p:cNvPr id="2" name="Title 1">
            <a:extLst>
              <a:ext uri="{FF2B5EF4-FFF2-40B4-BE49-F238E27FC236}">
                <a16:creationId xmlns:a16="http://schemas.microsoft.com/office/drawing/2014/main" id="{07B4F966-C45D-4260-B833-4C3F75FC1512}"/>
              </a:ext>
            </a:extLst>
          </p:cNvPr>
          <p:cNvSpPr>
            <a:spLocks noGrp="1"/>
          </p:cNvSpPr>
          <p:nvPr>
            <p:ph type="title"/>
          </p:nvPr>
        </p:nvSpPr>
        <p:spPr/>
        <p:txBody>
          <a:bodyPr/>
          <a:lstStyle>
            <a:lvl1pPr algn="ctr">
              <a:defRPr b="1">
                <a:solidFill>
                  <a:srgbClr val="002060"/>
                </a:solidFill>
                <a:latin typeface="+mn-lt"/>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7C75E146-571D-4D15-8B26-CEA1932E6E9B}"/>
              </a:ext>
            </a:extLst>
          </p:cNvPr>
          <p:cNvSpPr>
            <a:spLocks noGrp="1"/>
          </p:cNvSpPr>
          <p:nvPr>
            <p:ph type="sldNum" sz="quarter" idx="12"/>
          </p:nvPr>
        </p:nvSpPr>
        <p:spPr/>
        <p:txBody>
          <a:bodyPr/>
          <a:lstStyle/>
          <a:p>
            <a:fld id="{834B1F1D-F5F3-4404-BB9E-49E597CDA7B0}" type="slidenum">
              <a:rPr lang="en-US" smtClean="0"/>
              <a:t>‹#›</a:t>
            </a:fld>
            <a:endParaRPr lang="en-US"/>
          </a:p>
        </p:txBody>
      </p:sp>
      <p:sp>
        <p:nvSpPr>
          <p:cNvPr id="9" name="TextBox 8">
            <a:extLst>
              <a:ext uri="{FF2B5EF4-FFF2-40B4-BE49-F238E27FC236}">
                <a16:creationId xmlns:a16="http://schemas.microsoft.com/office/drawing/2014/main" id="{76578752-DE3F-4E10-B15C-2103860FB7F9}"/>
              </a:ext>
            </a:extLst>
          </p:cNvPr>
          <p:cNvSpPr txBox="1"/>
          <p:nvPr/>
        </p:nvSpPr>
        <p:spPr>
          <a:xfrm>
            <a:off x="0" y="6629137"/>
            <a:ext cx="9133115" cy="207749"/>
          </a:xfrm>
          <a:prstGeom prst="rect">
            <a:avLst/>
          </a:prstGeom>
          <a:solidFill>
            <a:srgbClr val="F8A346"/>
          </a:solidFill>
        </p:spPr>
        <p:txBody>
          <a:bodyPr wrap="square" rtlCol="0">
            <a:spAutoFit/>
          </a:bodyPr>
          <a:lstStyle/>
          <a:p>
            <a:pPr marL="0" marR="0" lvl="0" indent="0" defTabSz="342900" eaLnBrk="1" fontAlgn="auto" latinLnBrk="0" hangingPunct="1">
              <a:lnSpc>
                <a:spcPts val="900"/>
              </a:lnSpc>
              <a:spcBef>
                <a:spcPts val="0"/>
              </a:spcBef>
              <a:spcAft>
                <a:spcPts val="0"/>
              </a:spcAft>
              <a:buClrTx/>
              <a:buSzTx/>
              <a:buFontTx/>
              <a:buNone/>
              <a:tabLst/>
              <a:defRPr/>
            </a:pPr>
            <a:r>
              <a:rPr kumimoji="0" lang="en-US" sz="750" b="0" i="0" u="none" strike="noStrike" kern="0" cap="none" spc="0" normalizeH="0" baseline="0" noProof="0" dirty="0">
                <a:ln>
                  <a:noFill/>
                </a:ln>
                <a:solidFill>
                  <a:prstClr val="white"/>
                </a:solidFill>
                <a:effectLst/>
                <a:uLnTx/>
                <a:uFillTx/>
              </a:rPr>
              <a:t>© 2021 </a:t>
            </a:r>
            <a:r>
              <a:rPr kumimoji="0" lang="en-US" sz="75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75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9249881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172E07-E729-C74C-BCBC-AA40324080F6}" type="datetime1">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7D03-26AC-F74E-BB47-61C5EF525EEA}" type="slidenum">
              <a:rPr lang="en-US" smtClean="0"/>
              <a:t>‹#›</a:t>
            </a:fld>
            <a:endParaRPr lang="en-US"/>
          </a:p>
        </p:txBody>
      </p:sp>
      <p:pic>
        <p:nvPicPr>
          <p:cNvPr id="7" name="Picture 6" descr="CMC PPT Title Page OSHA MEDIU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00"/>
            <a:ext cx="9144000" cy="6791967"/>
          </a:xfrm>
          <a:prstGeom prst="rect">
            <a:avLst/>
          </a:prstGeom>
        </p:spPr>
      </p:pic>
    </p:spTree>
    <p:extLst>
      <p:ext uri="{BB962C8B-B14F-4D97-AF65-F5344CB8AC3E}">
        <p14:creationId xmlns:p14="http://schemas.microsoft.com/office/powerpoint/2010/main" val="37498900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65391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35194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00524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Edu/Meeting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C54-E60E-6E4B-87AE-FC5C28CCED53}"/>
              </a:ext>
            </a:extLst>
          </p:cNvPr>
          <p:cNvSpPr>
            <a:spLocks noGrp="1"/>
          </p:cNvSpPr>
          <p:nvPr>
            <p:ph type="title"/>
          </p:nvPr>
        </p:nvSpPr>
        <p:spPr>
          <a:xfrm>
            <a:off x="623888" y="1709739"/>
            <a:ext cx="7886700" cy="2852737"/>
          </a:xfrm>
        </p:spPr>
        <p:txBody>
          <a:bodyPr anchor="ctr">
            <a:normAutofit/>
          </a:bodyPr>
          <a:lstStyle>
            <a:lvl1pPr algn="ctr">
              <a:defRPr sz="4950">
                <a:solidFill>
                  <a:srgbClr val="1F2A7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9ABE6F-20B9-0D4A-B63B-8EF2E9BCF702}"/>
              </a:ext>
            </a:extLst>
          </p:cNvPr>
          <p:cNvSpPr>
            <a:spLocks noGrp="1"/>
          </p:cNvSpPr>
          <p:nvPr>
            <p:ph type="body" idx="1"/>
          </p:nvPr>
        </p:nvSpPr>
        <p:spPr>
          <a:xfrm>
            <a:off x="623888" y="4589464"/>
            <a:ext cx="7886700" cy="1500187"/>
          </a:xfrm>
        </p:spPr>
        <p:txBody>
          <a:bodyPr anchor="ctr"/>
          <a:lstStyle>
            <a:lvl1pPr marL="0" indent="0" algn="ctr">
              <a:buNone/>
              <a:defRPr sz="1800">
                <a:solidFill>
                  <a:srgbClr val="C744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1253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1_Section Header T&amp;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C54-E60E-6E4B-87AE-FC5C28CCED53}"/>
              </a:ext>
            </a:extLst>
          </p:cNvPr>
          <p:cNvSpPr>
            <a:spLocks noGrp="1"/>
          </p:cNvSpPr>
          <p:nvPr>
            <p:ph type="title"/>
          </p:nvPr>
        </p:nvSpPr>
        <p:spPr>
          <a:xfrm>
            <a:off x="623888" y="1709739"/>
            <a:ext cx="7886700" cy="2852737"/>
          </a:xfrm>
        </p:spPr>
        <p:txBody>
          <a:bodyPr anchor="ctr">
            <a:normAutofit/>
          </a:bodyPr>
          <a:lstStyle>
            <a:lvl1pPr algn="ctr">
              <a:defRPr sz="4950">
                <a:solidFill>
                  <a:srgbClr val="1F2A7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9ABE6F-20B9-0D4A-B63B-8EF2E9BCF702}"/>
              </a:ext>
            </a:extLst>
          </p:cNvPr>
          <p:cNvSpPr>
            <a:spLocks noGrp="1"/>
          </p:cNvSpPr>
          <p:nvPr>
            <p:ph type="body" idx="1"/>
          </p:nvPr>
        </p:nvSpPr>
        <p:spPr>
          <a:xfrm>
            <a:off x="623888" y="4589464"/>
            <a:ext cx="7886700" cy="1500187"/>
          </a:xfrm>
        </p:spPr>
        <p:txBody>
          <a:bodyPr anchor="ctr"/>
          <a:lstStyle>
            <a:lvl1pPr marL="0" indent="0" algn="ctr">
              <a:buNone/>
              <a:defRPr sz="1800">
                <a:solidFill>
                  <a:srgbClr val="C744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3060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mp; 1 Text Box">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2795" y="374905"/>
            <a:ext cx="8398412" cy="1325563"/>
          </a:xfrm>
        </p:spPr>
        <p:txBody>
          <a:bodyPr/>
          <a:lstStyle>
            <a:lvl1pPr>
              <a:defRPr>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B8464B-E246-9144-9FD9-1BC8545BC501}"/>
              </a:ext>
            </a:extLst>
          </p:cNvPr>
          <p:cNvSpPr>
            <a:spLocks noGrp="1"/>
          </p:cNvSpPr>
          <p:nvPr>
            <p:ph idx="1"/>
          </p:nvPr>
        </p:nvSpPr>
        <p:spPr>
          <a:xfrm>
            <a:off x="372795" y="1825625"/>
            <a:ext cx="8398412" cy="4351338"/>
          </a:xfrm>
        </p:spPr>
        <p:txBody>
          <a:bodyPr/>
          <a:lstStyle>
            <a:lvl1pPr>
              <a:defRPr>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13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203566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mp; 1 Text Box">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2795" y="374905"/>
            <a:ext cx="8398412" cy="1325563"/>
          </a:xfrm>
        </p:spPr>
        <p:txBody>
          <a:bodyPr/>
          <a:lstStyle>
            <a:lvl1pPr>
              <a:defRPr>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B8464B-E246-9144-9FD9-1BC8545BC501}"/>
              </a:ext>
            </a:extLst>
          </p:cNvPr>
          <p:cNvSpPr>
            <a:spLocks noGrp="1"/>
          </p:cNvSpPr>
          <p:nvPr>
            <p:ph idx="1"/>
          </p:nvPr>
        </p:nvSpPr>
        <p:spPr>
          <a:xfrm>
            <a:off x="372795" y="1825625"/>
            <a:ext cx="8398412" cy="4351338"/>
          </a:xfrm>
        </p:spPr>
        <p:txBody>
          <a:bodyPr/>
          <a:lstStyle>
            <a:lvl1pPr>
              <a:defRPr>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8959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1FBA-E75E-3A40-BAEE-DC111DE08F66}"/>
              </a:ext>
            </a:extLst>
          </p:cNvPr>
          <p:cNvSpPr>
            <a:spLocks noGrp="1"/>
          </p:cNvSpPr>
          <p:nvPr>
            <p:ph type="title"/>
          </p:nvPr>
        </p:nvSpPr>
        <p:spPr>
          <a:xfrm>
            <a:off x="372795" y="374905"/>
            <a:ext cx="8398412" cy="1325563"/>
          </a:xfrm>
        </p:spPr>
        <p:txBody>
          <a:bodyPr>
            <a:normAutofit/>
          </a:bodyPr>
          <a:lstStyle>
            <a:lvl1pPr>
              <a:defRPr sz="3000">
                <a:solidFill>
                  <a:srgbClr val="B79A3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3B45C1B-6CE3-554A-882A-EEC31684361B}"/>
              </a:ext>
            </a:extLst>
          </p:cNvPr>
          <p:cNvSpPr>
            <a:spLocks noGrp="1"/>
          </p:cNvSpPr>
          <p:nvPr>
            <p:ph sz="half" idx="1"/>
          </p:nvPr>
        </p:nvSpPr>
        <p:spPr>
          <a:xfrm>
            <a:off x="372796" y="1825625"/>
            <a:ext cx="4142056" cy="4351338"/>
          </a:xfrm>
        </p:spPr>
        <p:txBody>
          <a:bodyPr/>
          <a:lstStyle>
            <a:lvl1pPr>
              <a:defRPr sz="2400">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B78B14-5F7F-4C4B-9DD8-B6B3FF30CFBF}"/>
              </a:ext>
            </a:extLst>
          </p:cNvPr>
          <p:cNvSpPr>
            <a:spLocks noGrp="1"/>
          </p:cNvSpPr>
          <p:nvPr>
            <p:ph sz="half" idx="2"/>
          </p:nvPr>
        </p:nvSpPr>
        <p:spPr>
          <a:xfrm>
            <a:off x="4629150" y="1825625"/>
            <a:ext cx="4142056" cy="4351338"/>
          </a:xfrm>
        </p:spPr>
        <p:txBody>
          <a:bodyPr/>
          <a:lstStyle>
            <a:lvl1pPr>
              <a:defRPr sz="2400">
                <a:solidFill>
                  <a:srgbClr val="B79A33"/>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9106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664A-00A2-9A46-A4F7-299C36368EE3}"/>
              </a:ext>
            </a:extLst>
          </p:cNvPr>
          <p:cNvSpPr>
            <a:spLocks noGrp="1"/>
          </p:cNvSpPr>
          <p:nvPr>
            <p:ph type="title"/>
          </p:nvPr>
        </p:nvSpPr>
        <p:spPr>
          <a:xfrm>
            <a:off x="370880" y="374905"/>
            <a:ext cx="8402241" cy="1325563"/>
          </a:xfrm>
        </p:spPr>
        <p:txBody>
          <a:bodyPr/>
          <a:lstStyle>
            <a:lvl1pPr>
              <a:defRPr>
                <a:solidFill>
                  <a:srgbClr val="C7444B"/>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3BF033-FD13-0441-9084-57E456A4ADE5}"/>
              </a:ext>
            </a:extLst>
          </p:cNvPr>
          <p:cNvSpPr>
            <a:spLocks noGrp="1"/>
          </p:cNvSpPr>
          <p:nvPr>
            <p:ph type="body" idx="1"/>
          </p:nvPr>
        </p:nvSpPr>
        <p:spPr>
          <a:xfrm>
            <a:off x="370880" y="1681163"/>
            <a:ext cx="4127302" cy="823912"/>
          </a:xfrm>
        </p:spPr>
        <p:txBody>
          <a:bodyPr anchor="ctr">
            <a:noAutofit/>
          </a:bodyPr>
          <a:lstStyle>
            <a:lvl1pPr marL="0" indent="0" algn="ctr">
              <a:buNone/>
              <a:defRPr sz="1800" b="1">
                <a:solidFill>
                  <a:srgbClr val="B79A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06A8A3-E63A-F049-83B7-CD2799361157}"/>
              </a:ext>
            </a:extLst>
          </p:cNvPr>
          <p:cNvSpPr>
            <a:spLocks noGrp="1"/>
          </p:cNvSpPr>
          <p:nvPr>
            <p:ph sz="half" idx="2"/>
          </p:nvPr>
        </p:nvSpPr>
        <p:spPr>
          <a:xfrm>
            <a:off x="370880" y="2505075"/>
            <a:ext cx="4127302" cy="3684588"/>
          </a:xfrm>
        </p:spPr>
        <p:txBody>
          <a:bodyPr/>
          <a:lstStyle>
            <a:lvl1pPr>
              <a:defRPr>
                <a:solidFill>
                  <a:srgbClr val="1F2A72"/>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6672CEB-6C50-244D-9B35-58B39C8EFA38}"/>
              </a:ext>
            </a:extLst>
          </p:cNvPr>
          <p:cNvSpPr>
            <a:spLocks noGrp="1"/>
          </p:cNvSpPr>
          <p:nvPr>
            <p:ph type="body" sz="quarter" idx="3"/>
          </p:nvPr>
        </p:nvSpPr>
        <p:spPr>
          <a:xfrm>
            <a:off x="4629150" y="1681163"/>
            <a:ext cx="4143971" cy="823912"/>
          </a:xfrm>
        </p:spPr>
        <p:txBody>
          <a:bodyPr anchor="ctr"/>
          <a:lstStyle>
            <a:lvl1pPr marL="0" indent="0" algn="ctr">
              <a:buNone/>
              <a:defRPr sz="1800" b="1">
                <a:solidFill>
                  <a:srgbClr val="B79A3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9D793-2C12-374E-8241-8AAFA9E8FC6E}"/>
              </a:ext>
            </a:extLst>
          </p:cNvPr>
          <p:cNvSpPr>
            <a:spLocks noGrp="1"/>
          </p:cNvSpPr>
          <p:nvPr>
            <p:ph sz="quarter" idx="4"/>
          </p:nvPr>
        </p:nvSpPr>
        <p:spPr>
          <a:xfrm>
            <a:off x="4629150" y="2505075"/>
            <a:ext cx="4143971" cy="3684588"/>
          </a:xfrm>
        </p:spPr>
        <p:txBody>
          <a:bodyPr/>
          <a:lstStyle>
            <a:lvl1pPr>
              <a:defRPr>
                <a:solidFill>
                  <a:srgbClr val="1F2A72"/>
                </a:solidFill>
              </a:defRPr>
            </a:lvl1pPr>
            <a:lvl2pPr>
              <a:defRPr>
                <a:solidFill>
                  <a:srgbClr val="1F2A72"/>
                </a:solidFill>
              </a:defRPr>
            </a:lvl2pPr>
            <a:lvl3pPr>
              <a:defRPr>
                <a:solidFill>
                  <a:srgbClr val="1F2A72"/>
                </a:solidFill>
              </a:defRPr>
            </a:lvl3pPr>
            <a:lvl4pPr>
              <a:defRPr>
                <a:solidFill>
                  <a:srgbClr val="1F2A72"/>
                </a:solidFill>
              </a:defRPr>
            </a:lvl4pPr>
            <a:lvl5pPr>
              <a:defRPr>
                <a:solidFill>
                  <a:srgbClr val="1F2A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836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Image 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500"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500" y="1828799"/>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1991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with Gol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7" y="374904"/>
            <a:ext cx="5829299" cy="1326896"/>
          </a:xfrm>
        </p:spPr>
        <p:txBody>
          <a:bodyPr anchor="ctr">
            <a:normAutofit/>
          </a:bodyPr>
          <a:lstStyle>
            <a:lvl1pPr>
              <a:defRPr sz="3000">
                <a:solidFill>
                  <a:srgbClr val="B79A3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7" y="1828800"/>
            <a:ext cx="5829299"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560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with Re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C7444B"/>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0799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Content with Re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C7444B"/>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9750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with Blue Government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8711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Content with Blue T&amp;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111246" y="374904"/>
            <a:ext cx="5829300" cy="1325880"/>
          </a:xfrm>
        </p:spPr>
        <p:txBody>
          <a:bodyPr anchor="ctr">
            <a:normAutofit/>
          </a:bodyPr>
          <a:lstStyle>
            <a:lvl1pPr>
              <a:defRPr sz="3000">
                <a:solidFill>
                  <a:srgbClr val="1F2A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60F87CE-6A56-5145-88B9-72F28E75F18B}"/>
              </a:ext>
            </a:extLst>
          </p:cNvPr>
          <p:cNvSpPr>
            <a:spLocks noGrp="1"/>
          </p:cNvSpPr>
          <p:nvPr>
            <p:ph idx="1"/>
          </p:nvPr>
        </p:nvSpPr>
        <p:spPr>
          <a:xfrm>
            <a:off x="3111246" y="1828800"/>
            <a:ext cx="5829300" cy="4352544"/>
          </a:xfrm>
        </p:spPr>
        <p:txBody>
          <a:bodyPr/>
          <a:lstStyle>
            <a:lvl1pPr>
              <a:defRPr sz="2400">
                <a:solidFill>
                  <a:srgbClr val="B79A33"/>
                </a:solidFill>
              </a:defRPr>
            </a:lvl1pPr>
            <a:lvl2pPr>
              <a:defRPr sz="2100">
                <a:solidFill>
                  <a:srgbClr val="1F2A72"/>
                </a:solidFill>
              </a:defRPr>
            </a:lvl2pPr>
            <a:lvl3pPr>
              <a:defRPr sz="1800">
                <a:solidFill>
                  <a:srgbClr val="1F2A72"/>
                </a:solidFill>
              </a:defRPr>
            </a:lvl3pPr>
            <a:lvl4pPr>
              <a:defRPr sz="1500">
                <a:solidFill>
                  <a:srgbClr val="1F2A72"/>
                </a:solidFill>
              </a:defRPr>
            </a:lvl4pPr>
            <a:lvl5pPr>
              <a:defRPr sz="1500">
                <a:solidFill>
                  <a:srgbClr val="1F2A7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6318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4489-A495-1942-AA8F-3910E4322B15}"/>
              </a:ext>
            </a:extLst>
          </p:cNvPr>
          <p:cNvSpPr>
            <a:spLocks noGrp="1"/>
          </p:cNvSpPr>
          <p:nvPr>
            <p:ph type="title"/>
          </p:nvPr>
        </p:nvSpPr>
        <p:spPr>
          <a:xfrm>
            <a:off x="374905" y="374905"/>
            <a:ext cx="8398412" cy="1325563"/>
          </a:xfrm>
        </p:spPr>
        <p:txBody>
          <a:bodyPr/>
          <a:lstStyle>
            <a:lvl1pPr>
              <a:defRPr>
                <a:solidFill>
                  <a:srgbClr val="1F2A72"/>
                </a:solidFill>
              </a:defRPr>
            </a:lvl1pPr>
          </a:lstStyle>
          <a:p>
            <a:r>
              <a:rPr lang="en-US"/>
              <a:t>Click to edit Master title style</a:t>
            </a:r>
            <a:endParaRPr lang="en-US" dirty="0"/>
          </a:p>
        </p:txBody>
      </p:sp>
    </p:spTree>
    <p:extLst>
      <p:ext uri="{BB962C8B-B14F-4D97-AF65-F5344CB8AC3E}">
        <p14:creationId xmlns:p14="http://schemas.microsoft.com/office/powerpoint/2010/main" val="54866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66215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Footer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5323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35953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3688-10F2-C54C-93A4-BB555C888999}"/>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504914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5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7469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7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766324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8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07454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88102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Sec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CC51FB-15BC-E747-9BD8-E4AA832569D5}"/>
              </a:ext>
            </a:extLst>
          </p:cNvPr>
          <p:cNvSpPr>
            <a:spLocks noGrp="1"/>
          </p:cNvSpPr>
          <p:nvPr>
            <p:ph type="title"/>
          </p:nvPr>
        </p:nvSpPr>
        <p:spPr>
          <a:xfrm>
            <a:off x="3088883" y="2472060"/>
            <a:ext cx="5829300" cy="1325880"/>
          </a:xfrm>
        </p:spPr>
        <p:txBody>
          <a:bodyPr anchor="ctr">
            <a:normAutofit/>
          </a:bodyPr>
          <a:lstStyle>
            <a:lvl1pPr algn="ct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78061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0765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C5CF98-552E-454E-AE70-4B2A39DEEE5C}" type="datetimeFigureOut">
              <a:rPr lang="en-US" smtClean="0"/>
              <a:pPr>
                <a:defRPr/>
              </a:pPr>
              <a:t>3/30/2026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D331D0-58C5-4B5F-8847-74669A031BBB}" type="slidenum">
              <a:rPr lang="en-US" smtClean="0"/>
              <a:pPr>
                <a:defRPr/>
              </a:pPr>
              <a:t>‹#›</a:t>
            </a:fld>
            <a:endParaRPr lang="en-US" dirty="0"/>
          </a:p>
        </p:txBody>
      </p:sp>
    </p:spTree>
    <p:extLst>
      <p:ext uri="{BB962C8B-B14F-4D97-AF65-F5344CB8AC3E}">
        <p14:creationId xmlns:p14="http://schemas.microsoft.com/office/powerpoint/2010/main" val="396198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37D7-6B67-A54B-BD5E-899DAADB42B2}"/>
              </a:ext>
            </a:extLst>
          </p:cNvPr>
          <p:cNvSpPr>
            <a:spLocks noGrp="1"/>
          </p:cNvSpPr>
          <p:nvPr>
            <p:ph type="ctrTitle"/>
          </p:nvPr>
        </p:nvSpPr>
        <p:spPr>
          <a:xfrm>
            <a:off x="138990" y="1990579"/>
            <a:ext cx="2962937" cy="3201881"/>
          </a:xfrm>
        </p:spPr>
        <p:txBody>
          <a:bodyPr anchor="ctr">
            <a:normAutofit/>
          </a:bodyPr>
          <a:lstStyle>
            <a:lvl1pPr algn="ctr">
              <a:defRPr sz="4050">
                <a:solidFill>
                  <a:srgbClr val="202A7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BC4B702-B36C-4040-8532-CEFEB7C924E6}"/>
              </a:ext>
            </a:extLst>
          </p:cNvPr>
          <p:cNvSpPr>
            <a:spLocks noGrp="1"/>
          </p:cNvSpPr>
          <p:nvPr>
            <p:ph type="subTitle" idx="1"/>
          </p:nvPr>
        </p:nvSpPr>
        <p:spPr>
          <a:xfrm>
            <a:off x="1529861" y="5465298"/>
            <a:ext cx="2674620" cy="1209822"/>
          </a:xfrm>
        </p:spPr>
        <p:txBody>
          <a:bodyPr anchor="ctr">
            <a:normAutofit/>
          </a:bodyPr>
          <a:lstStyle>
            <a:lvl1pPr marL="0" indent="0" algn="ctr">
              <a:buNone/>
              <a:defRPr sz="1500">
                <a:solidFill>
                  <a:srgbClr val="B79A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94358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dirty="0"/>
            </a:lvl1pPr>
          </a:lstStyle>
          <a:p>
            <a:r>
              <a:rPr lang="en-US"/>
              <a:t>OSH7510</a:t>
            </a:r>
            <a:endParaRPr lang="en-US" dirty="0"/>
          </a:p>
        </p:txBody>
      </p:sp>
      <p:sp>
        <p:nvSpPr>
          <p:cNvPr id="4" name="Rectangle 5"/>
          <p:cNvSpPr>
            <a:spLocks noGrp="1" noChangeArrowheads="1"/>
          </p:cNvSpPr>
          <p:nvPr>
            <p:ph type="ftr" sz="quarter" idx="11"/>
          </p:nvPr>
        </p:nvSpPr>
        <p:spPr/>
        <p:txBody>
          <a:bodyPr/>
          <a:lstStyle>
            <a:lvl1pPr>
              <a:defRPr dirty="0"/>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595ACBD8-3758-409F-B51C-9004A76C155A}" type="slidenum">
              <a:rPr lang="en-US" smtClean="0"/>
              <a:pPr/>
              <a:t>‹#›</a:t>
            </a:fld>
            <a:endParaRPr lang="en-US" dirty="0"/>
          </a:p>
        </p:txBody>
      </p:sp>
    </p:spTree>
    <p:extLst>
      <p:ext uri="{BB962C8B-B14F-4D97-AF65-F5344CB8AC3E}">
        <p14:creationId xmlns:p14="http://schemas.microsoft.com/office/powerpoint/2010/main" val="1359687688"/>
      </p:ext>
    </p:extLst>
  </p:cSld>
  <p:clrMapOvr>
    <a:masterClrMapping/>
  </p:clrMapOvr>
  <p:transition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5146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Excavations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E06FA-A6B3-784C-931C-DD91F77D0016}"/>
              </a:ext>
            </a:extLst>
          </p:cNvPr>
          <p:cNvSpPr>
            <a:spLocks noGrp="1"/>
          </p:cNvSpPr>
          <p:nvPr>
            <p:ph type="title"/>
          </p:nvPr>
        </p:nvSpPr>
        <p:spPr>
          <a:xfrm>
            <a:off x="372795" y="365126"/>
            <a:ext cx="83984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2B67CB-1E4F-0D46-BC88-9FC0316F299B}"/>
              </a:ext>
            </a:extLst>
          </p:cNvPr>
          <p:cNvSpPr>
            <a:spLocks noGrp="1"/>
          </p:cNvSpPr>
          <p:nvPr>
            <p:ph type="body" idx="1"/>
          </p:nvPr>
        </p:nvSpPr>
        <p:spPr>
          <a:xfrm>
            <a:off x="372795" y="1825625"/>
            <a:ext cx="839841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urse Number Placeholder 1">
            <a:extLst>
              <a:ext uri="{FF2B5EF4-FFF2-40B4-BE49-F238E27FC236}">
                <a16:creationId xmlns:a16="http://schemas.microsoft.com/office/drawing/2014/main" id="{B5AE440F-64B0-5B36-52B8-A2E43B1DB309}"/>
              </a:ext>
            </a:extLst>
          </p:cNvPr>
          <p:cNvSpPr txBox="1"/>
          <p:nvPr userDrawn="1"/>
        </p:nvSpPr>
        <p:spPr>
          <a:xfrm>
            <a:off x="0" y="6642556"/>
            <a:ext cx="25146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Excavations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7">
            <a:extLst>
              <a:ext uri="{FF2B5EF4-FFF2-40B4-BE49-F238E27FC236}">
                <a16:creationId xmlns:a16="http://schemas.microsoft.com/office/drawing/2014/main" id="{3D78EC31-146D-F4FF-A5B4-22EFDCA821AE}"/>
              </a:ext>
            </a:extLst>
          </p:cNvPr>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32314277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p:txStyles>
    <p:titleStyle>
      <a:lvl1pPr algn="ctr"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System Font Regular"/>
        <a:buChar char="-"/>
        <a:defRPr sz="21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presentation_top.jpg"/>
          <p:cNvPicPr>
            <a:picLocks noChangeAspect="1"/>
          </p:cNvPicPr>
          <p:nvPr/>
        </p:nvPicPr>
        <p:blipFill rotWithShape="1">
          <a:blip r:embed="rId14" cstate="email">
            <a:extLst>
              <a:ext uri="{28A0092B-C50C-407E-A947-70E740481C1C}">
                <a14:useLocalDpi xmlns:a14="http://schemas.microsoft.com/office/drawing/2010/main"/>
              </a:ext>
            </a:extLst>
          </a:blip>
          <a:srcRect r="4762"/>
          <a:stretch/>
        </p:blipFill>
        <p:spPr>
          <a:xfrm>
            <a:off x="-2" y="2"/>
            <a:ext cx="9171432" cy="2216429"/>
          </a:xfrm>
          <a:prstGeom prst="rect">
            <a:avLst/>
          </a:prstGeom>
        </p:spPr>
      </p:pic>
      <p:pic>
        <p:nvPicPr>
          <p:cNvPr id="2" name="Picture 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00850" y="6007615"/>
            <a:ext cx="1885950" cy="408753"/>
          </a:xfrm>
          <a:prstGeom prst="rect">
            <a:avLst/>
          </a:prstGeom>
        </p:spPr>
      </p:pic>
    </p:spTree>
    <p:extLst>
      <p:ext uri="{BB962C8B-B14F-4D97-AF65-F5344CB8AC3E}">
        <p14:creationId xmlns:p14="http://schemas.microsoft.com/office/powerpoint/2010/main" val="112656698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1" fontAlgn="base" hangingPunct="1">
        <a:spcBef>
          <a:spcPct val="0"/>
        </a:spcBef>
        <a:spcAft>
          <a:spcPct val="0"/>
        </a:spcAft>
        <a:defRPr sz="3000" b="1">
          <a:solidFill>
            <a:schemeClr val="accent2"/>
          </a:solidFill>
          <a:latin typeface="+mj-lt"/>
          <a:ea typeface="ＭＳ Ｐゴシック" charset="0"/>
          <a:cs typeface="+mj-cs"/>
        </a:defRPr>
      </a:lvl1pPr>
      <a:lvl2pPr algn="ctr" rtl="0" eaLnBrk="1" fontAlgn="base" hangingPunct="1">
        <a:spcBef>
          <a:spcPct val="0"/>
        </a:spcBef>
        <a:spcAft>
          <a:spcPct val="0"/>
        </a:spcAft>
        <a:defRPr sz="3000" b="1">
          <a:solidFill>
            <a:schemeClr val="accent2"/>
          </a:solidFill>
          <a:latin typeface="Arial" charset="0"/>
          <a:ea typeface="ＭＳ Ｐゴシック" charset="0"/>
        </a:defRPr>
      </a:lvl2pPr>
      <a:lvl3pPr algn="ctr" rtl="0" eaLnBrk="1" fontAlgn="base" hangingPunct="1">
        <a:spcBef>
          <a:spcPct val="0"/>
        </a:spcBef>
        <a:spcAft>
          <a:spcPct val="0"/>
        </a:spcAft>
        <a:defRPr sz="3000" b="1">
          <a:solidFill>
            <a:schemeClr val="accent2"/>
          </a:solidFill>
          <a:latin typeface="Arial" charset="0"/>
          <a:ea typeface="ＭＳ Ｐゴシック" charset="0"/>
        </a:defRPr>
      </a:lvl3pPr>
      <a:lvl4pPr algn="ctr" rtl="0" eaLnBrk="1" fontAlgn="base" hangingPunct="1">
        <a:spcBef>
          <a:spcPct val="0"/>
        </a:spcBef>
        <a:spcAft>
          <a:spcPct val="0"/>
        </a:spcAft>
        <a:defRPr sz="3000" b="1">
          <a:solidFill>
            <a:schemeClr val="accent2"/>
          </a:solidFill>
          <a:latin typeface="Arial" charset="0"/>
          <a:ea typeface="ＭＳ Ｐゴシック" charset="0"/>
        </a:defRPr>
      </a:lvl4pPr>
      <a:lvl5pPr algn="ctr" rtl="0" eaLnBrk="1" fontAlgn="base" hangingPunct="1">
        <a:spcBef>
          <a:spcPct val="0"/>
        </a:spcBef>
        <a:spcAft>
          <a:spcPct val="0"/>
        </a:spcAft>
        <a:defRPr sz="3000" b="1">
          <a:solidFill>
            <a:schemeClr val="accent2"/>
          </a:solidFill>
          <a:latin typeface="Arial" charset="0"/>
          <a:ea typeface="ＭＳ Ｐゴシック" charset="0"/>
        </a:defRPr>
      </a:lvl5pPr>
      <a:lvl6pPr marL="342900" algn="ctr" rtl="0" eaLnBrk="1" fontAlgn="base" hangingPunct="1">
        <a:spcBef>
          <a:spcPct val="0"/>
        </a:spcBef>
        <a:spcAft>
          <a:spcPct val="0"/>
        </a:spcAft>
        <a:defRPr sz="3000" b="1">
          <a:solidFill>
            <a:schemeClr val="accent2"/>
          </a:solidFill>
          <a:latin typeface="Arial" charset="0"/>
        </a:defRPr>
      </a:lvl6pPr>
      <a:lvl7pPr marL="685800" algn="ctr" rtl="0" eaLnBrk="1" fontAlgn="base" hangingPunct="1">
        <a:spcBef>
          <a:spcPct val="0"/>
        </a:spcBef>
        <a:spcAft>
          <a:spcPct val="0"/>
        </a:spcAft>
        <a:defRPr sz="3000" b="1">
          <a:solidFill>
            <a:schemeClr val="accent2"/>
          </a:solidFill>
          <a:latin typeface="Arial" charset="0"/>
        </a:defRPr>
      </a:lvl7pPr>
      <a:lvl8pPr marL="1028700" algn="ctr" rtl="0" eaLnBrk="1" fontAlgn="base" hangingPunct="1">
        <a:spcBef>
          <a:spcPct val="0"/>
        </a:spcBef>
        <a:spcAft>
          <a:spcPct val="0"/>
        </a:spcAft>
        <a:defRPr sz="3000" b="1">
          <a:solidFill>
            <a:schemeClr val="accent2"/>
          </a:solidFill>
          <a:latin typeface="Arial" charset="0"/>
        </a:defRPr>
      </a:lvl8pPr>
      <a:lvl9pPr marL="1371600" algn="ctr" rtl="0" eaLnBrk="1" fontAlgn="base" hangingPunct="1">
        <a:spcBef>
          <a:spcPct val="0"/>
        </a:spcBef>
        <a:spcAft>
          <a:spcPct val="0"/>
        </a:spcAft>
        <a:defRPr sz="3000" b="1">
          <a:solidFill>
            <a:schemeClr val="accent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557213" indent="-214313" algn="l" rtl="0" eaLnBrk="1" fontAlgn="base" hangingPunct="1">
        <a:spcBef>
          <a:spcPct val="20000"/>
        </a:spcBef>
        <a:spcAft>
          <a:spcPct val="0"/>
        </a:spcAft>
        <a:buChar char="–"/>
        <a:defRPr sz="2100">
          <a:solidFill>
            <a:schemeClr val="tx1"/>
          </a:solidFill>
          <a:latin typeface="+mn-lt"/>
          <a:ea typeface="ＭＳ Ｐゴシック" charset="0"/>
        </a:defRPr>
      </a:lvl2pPr>
      <a:lvl3pPr marL="857250" indent="-171450" algn="l" rtl="0" eaLnBrk="1" fontAlgn="base" hangingPunct="1">
        <a:spcBef>
          <a:spcPct val="20000"/>
        </a:spcBef>
        <a:spcAft>
          <a:spcPct val="0"/>
        </a:spcAft>
        <a:buChar char="•"/>
        <a:defRPr sz="1800">
          <a:solidFill>
            <a:schemeClr val="tx1"/>
          </a:solidFill>
          <a:latin typeface="+mn-lt"/>
          <a:ea typeface="ＭＳ Ｐゴシック" charset="0"/>
        </a:defRPr>
      </a:lvl3pPr>
      <a:lvl4pPr marL="1200150" indent="-171450" algn="l" rtl="0" eaLnBrk="1" fontAlgn="base" hangingPunct="1">
        <a:spcBef>
          <a:spcPct val="20000"/>
        </a:spcBef>
        <a:spcAft>
          <a:spcPct val="0"/>
        </a:spcAft>
        <a:buChar char="–"/>
        <a:defRPr sz="1500">
          <a:solidFill>
            <a:schemeClr val="tx1"/>
          </a:solidFill>
          <a:latin typeface="+mn-lt"/>
          <a:ea typeface="ＭＳ Ｐゴシック" charset="0"/>
        </a:defRPr>
      </a:lvl4pPr>
      <a:lvl5pPr marL="1543050" indent="-171450" algn="l" rtl="0" eaLnBrk="1" fontAlgn="base" hangingPunct="1">
        <a:spcBef>
          <a:spcPct val="20000"/>
        </a:spcBef>
        <a:spcAft>
          <a:spcPct val="0"/>
        </a:spcAft>
        <a:buChar char="»"/>
        <a:defRPr sz="1500">
          <a:solidFill>
            <a:schemeClr val="tx1"/>
          </a:solidFill>
          <a:latin typeface="+mn-lt"/>
          <a:ea typeface="ＭＳ Ｐゴシック"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5"/>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161267644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5C12C3-B283-46FF-8209-B3D6FAF1AA61}" type="datetimeFigureOut">
              <a:rPr lang="en-US" smtClean="0"/>
              <a:t>3/30/2026</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4B1F1D-F5F3-4404-BB9E-49E597CDA7B0}" type="slidenum">
              <a:rPr lang="en-US" smtClean="0"/>
              <a:t>‹#›</a:t>
            </a:fld>
            <a:endParaRPr lang="en-US"/>
          </a:p>
        </p:txBody>
      </p:sp>
    </p:spTree>
    <p:extLst>
      <p:ext uri="{BB962C8B-B14F-4D97-AF65-F5344CB8AC3E}">
        <p14:creationId xmlns:p14="http://schemas.microsoft.com/office/powerpoint/2010/main" val="33265233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79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50" indent="-171450" algn="l" defTabSz="68579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9" indent="-171450" algn="l" defTabSz="68579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9" indent="-171450" algn="l" defTabSz="68579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8"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7"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6" indent="-171450" algn="l" defTabSz="68579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9" rtl="0" eaLnBrk="1" latinLnBrk="0" hangingPunct="1">
        <a:defRPr sz="1350" kern="1200">
          <a:solidFill>
            <a:schemeClr val="tx1"/>
          </a:solidFill>
          <a:latin typeface="+mn-lt"/>
          <a:ea typeface="+mn-ea"/>
          <a:cs typeface="+mn-cs"/>
        </a:defRPr>
      </a:lvl1pPr>
      <a:lvl2pPr marL="342899" algn="l" defTabSz="685799" rtl="0" eaLnBrk="1" latinLnBrk="0" hangingPunct="1">
        <a:defRPr sz="1350" kern="1200">
          <a:solidFill>
            <a:schemeClr val="tx1"/>
          </a:solidFill>
          <a:latin typeface="+mn-lt"/>
          <a:ea typeface="+mn-ea"/>
          <a:cs typeface="+mn-cs"/>
        </a:defRPr>
      </a:lvl2pPr>
      <a:lvl3pPr marL="685799" algn="l" defTabSz="685799" rtl="0" eaLnBrk="1" latinLnBrk="0" hangingPunct="1">
        <a:defRPr sz="1350" kern="1200">
          <a:solidFill>
            <a:schemeClr val="tx1"/>
          </a:solidFill>
          <a:latin typeface="+mn-lt"/>
          <a:ea typeface="+mn-ea"/>
          <a:cs typeface="+mn-cs"/>
        </a:defRPr>
      </a:lvl3pPr>
      <a:lvl4pPr marL="1028699" algn="l" defTabSz="685799" rtl="0" eaLnBrk="1" latinLnBrk="0" hangingPunct="1">
        <a:defRPr sz="1350" kern="1200">
          <a:solidFill>
            <a:schemeClr val="tx1"/>
          </a:solidFill>
          <a:latin typeface="+mn-lt"/>
          <a:ea typeface="+mn-ea"/>
          <a:cs typeface="+mn-cs"/>
        </a:defRPr>
      </a:lvl4pPr>
      <a:lvl5pPr marL="1371598" algn="l" defTabSz="685799" rtl="0" eaLnBrk="1" latinLnBrk="0" hangingPunct="1">
        <a:defRPr sz="1350" kern="1200">
          <a:solidFill>
            <a:schemeClr val="tx1"/>
          </a:solidFill>
          <a:latin typeface="+mn-lt"/>
          <a:ea typeface="+mn-ea"/>
          <a:cs typeface="+mn-cs"/>
        </a:defRPr>
      </a:lvl5pPr>
      <a:lvl6pPr marL="1714497" algn="l" defTabSz="685799" rtl="0" eaLnBrk="1" latinLnBrk="0" hangingPunct="1">
        <a:defRPr sz="1350" kern="1200">
          <a:solidFill>
            <a:schemeClr val="tx1"/>
          </a:solidFill>
          <a:latin typeface="+mn-lt"/>
          <a:ea typeface="+mn-ea"/>
          <a:cs typeface="+mn-cs"/>
        </a:defRPr>
      </a:lvl6pPr>
      <a:lvl7pPr marL="2057396" algn="l" defTabSz="685799" rtl="0" eaLnBrk="1" latinLnBrk="0" hangingPunct="1">
        <a:defRPr sz="1350" kern="1200">
          <a:solidFill>
            <a:schemeClr val="tx1"/>
          </a:solidFill>
          <a:latin typeface="+mn-lt"/>
          <a:ea typeface="+mn-ea"/>
          <a:cs typeface="+mn-cs"/>
        </a:defRPr>
      </a:lvl7pPr>
      <a:lvl8pPr marL="2400296" algn="l" defTabSz="685799" rtl="0" eaLnBrk="1" latinLnBrk="0" hangingPunct="1">
        <a:defRPr sz="1350" kern="1200">
          <a:solidFill>
            <a:schemeClr val="tx1"/>
          </a:solidFill>
          <a:latin typeface="+mn-lt"/>
          <a:ea typeface="+mn-ea"/>
          <a:cs typeface="+mn-cs"/>
        </a:defRPr>
      </a:lvl8pPr>
      <a:lvl9pPr marL="2743196" algn="l" defTabSz="685799"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E06FA-A6B3-784C-931C-DD91F77D0016}"/>
              </a:ext>
            </a:extLst>
          </p:cNvPr>
          <p:cNvSpPr>
            <a:spLocks noGrp="1"/>
          </p:cNvSpPr>
          <p:nvPr>
            <p:ph type="title"/>
          </p:nvPr>
        </p:nvSpPr>
        <p:spPr>
          <a:xfrm>
            <a:off x="372795" y="365126"/>
            <a:ext cx="839841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2B67CB-1E4F-0D46-BC88-9FC0316F299B}"/>
              </a:ext>
            </a:extLst>
          </p:cNvPr>
          <p:cNvSpPr>
            <a:spLocks noGrp="1"/>
          </p:cNvSpPr>
          <p:nvPr>
            <p:ph type="body" idx="1"/>
          </p:nvPr>
        </p:nvSpPr>
        <p:spPr>
          <a:xfrm>
            <a:off x="372795" y="1825625"/>
            <a:ext cx="839841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urse Number Placeholder 1">
            <a:extLst>
              <a:ext uri="{FF2B5EF4-FFF2-40B4-BE49-F238E27FC236}">
                <a16:creationId xmlns:a16="http://schemas.microsoft.com/office/drawing/2014/main" id="{36175F78-47E9-5D5C-3D66-9C63D13A1C49}"/>
              </a:ext>
            </a:extLst>
          </p:cNvPr>
          <p:cNvSpPr txBox="1"/>
          <p:nvPr userDrawn="1"/>
        </p:nvSpPr>
        <p:spPr>
          <a:xfrm>
            <a:off x="0" y="6642556"/>
            <a:ext cx="25146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Excavations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7">
            <a:extLst>
              <a:ext uri="{FF2B5EF4-FFF2-40B4-BE49-F238E27FC236}">
                <a16:creationId xmlns:a16="http://schemas.microsoft.com/office/drawing/2014/main" id="{5B8CF950-20D3-519B-5974-9682CC7167CB}"/>
              </a:ext>
            </a:extLst>
          </p:cNvPr>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8840164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Lst>
  <p:txStyles>
    <p:titleStyle>
      <a:lvl1pPr algn="ctr"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System Font Regular"/>
        <a:buChar char="-"/>
        <a:defRPr sz="21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0.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71.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1.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1.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1.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71.xml"/><Relationship Id="rId4" Type="http://schemas.openxmlformats.org/officeDocument/2006/relationships/image" Target="http://www.osha.gov/gif/FatalFacts/fact59graphic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69.xml"/><Relationship Id="rId5" Type="http://schemas.openxmlformats.org/officeDocument/2006/relationships/image" Target="../media/image32.jpg"/><Relationship Id="rId4" Type="http://schemas.openxmlformats.org/officeDocument/2006/relationships/image" Target="../media/image31.jp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1.xml"/><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71.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71.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71.xml"/><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71.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70.xml"/><Relationship Id="rId5" Type="http://schemas.openxmlformats.org/officeDocument/2006/relationships/image" Target="../media/image72.jpeg"/><Relationship Id="rId4" Type="http://schemas.openxmlformats.org/officeDocument/2006/relationships/image" Target="../media/image71.jpeg"/></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70.xml"/><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6.xml"/><Relationship Id="rId1" Type="http://schemas.openxmlformats.org/officeDocument/2006/relationships/slideLayout" Target="../slideLayouts/slideLayout70.xml"/><Relationship Id="rId5" Type="http://schemas.openxmlformats.org/officeDocument/2006/relationships/image" Target="../media/image78.jpeg"/><Relationship Id="rId4" Type="http://schemas.openxmlformats.org/officeDocument/2006/relationships/image" Target="../media/image7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Excavation</a:t>
            </a:r>
            <a:br>
              <a:rPr lang="en-US" dirty="0"/>
            </a:br>
            <a:r>
              <a:rPr lang="en-US" dirty="0"/>
              <a:t>Safety</a:t>
            </a:r>
          </a:p>
        </p:txBody>
      </p:sp>
      <p:sp>
        <p:nvSpPr>
          <p:cNvPr id="5" name="Subtitle 4">
            <a:extLst>
              <a:ext uri="{FF2B5EF4-FFF2-40B4-BE49-F238E27FC236}">
                <a16:creationId xmlns:a16="http://schemas.microsoft.com/office/drawing/2014/main" id="{BFF1A489-4273-6394-2FE9-B2E36DD2D600}"/>
              </a:ext>
            </a:extLst>
          </p:cNvPr>
          <p:cNvSpPr>
            <a:spLocks noGrp="1"/>
          </p:cNvSpPr>
          <p:nvPr>
            <p:ph type="subTitle" idx="1"/>
          </p:nvPr>
        </p:nvSpPr>
        <p:spPr/>
        <p:txBody>
          <a:bodyPr/>
          <a:lstStyle/>
          <a:p>
            <a:pPr algn="l"/>
            <a:r>
              <a:rPr lang="en-US" dirty="0">
                <a:solidFill>
                  <a:schemeClr val="accent1">
                    <a:lumMod val="50000"/>
                  </a:schemeClr>
                </a:solidFill>
              </a:rPr>
              <a:t>Mike Starner, CUSP</a:t>
            </a:r>
          </a:p>
          <a:p>
            <a:pPr algn="l"/>
            <a:r>
              <a:rPr lang="en-US" dirty="0"/>
              <a:t>NECA, Executive Director</a:t>
            </a:r>
          </a:p>
          <a:p>
            <a:pPr algn="l"/>
            <a:r>
              <a:rPr lang="en-US" dirty="0"/>
              <a:t>Outside Line Safety</a:t>
            </a:r>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Protective Systems</a:t>
            </a:r>
          </a:p>
        </p:txBody>
      </p:sp>
      <p:sp>
        <p:nvSpPr>
          <p:cNvPr id="7" name="Content Placeholder 6"/>
          <p:cNvSpPr>
            <a:spLocks noGrp="1"/>
          </p:cNvSpPr>
          <p:nvPr>
            <p:ph idx="1"/>
          </p:nvPr>
        </p:nvSpPr>
        <p:spPr/>
        <p:txBody>
          <a:bodyPr/>
          <a:lstStyle/>
          <a:p>
            <a:r>
              <a:rPr lang="en-US" dirty="0"/>
              <a:t>Support/shoring systems</a:t>
            </a:r>
          </a:p>
          <a:p>
            <a:r>
              <a:rPr lang="en-US" dirty="0"/>
              <a:t>Sloping and benching</a:t>
            </a:r>
          </a:p>
          <a:p>
            <a:r>
              <a:rPr lang="en-US" dirty="0"/>
              <a:t>Shielding systems (trench boxes)</a:t>
            </a:r>
          </a:p>
        </p:txBody>
      </p:sp>
      <p:pic>
        <p:nvPicPr>
          <p:cNvPr id="8" name="Content Placeholder 7" descr="Picture3.jpg"/>
          <p:cNvPicPr>
            <a:picLocks noChangeAspect="1"/>
          </p:cNvPicPr>
          <p:nvPr/>
        </p:nvPicPr>
        <p:blipFill rotWithShape="1">
          <a:blip r:embed="rId3" cstate="email">
            <a:extLst>
              <a:ext uri="{28A0092B-C50C-407E-A947-70E740481C1C}">
                <a14:useLocalDpi xmlns:a14="http://schemas.microsoft.com/office/drawing/2010/main"/>
              </a:ext>
            </a:extLst>
          </a:blip>
          <a:srcRect b="7966"/>
          <a:stretch/>
        </p:blipFill>
        <p:spPr bwMode="auto">
          <a:xfrm>
            <a:off x="786282" y="3276600"/>
            <a:ext cx="2237435" cy="169652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srcRect l="42775"/>
          <a:stretch/>
        </p:blipFill>
        <p:spPr>
          <a:xfrm>
            <a:off x="3276600" y="3300964"/>
            <a:ext cx="2962689" cy="1675622"/>
          </a:xfrm>
          <a:prstGeom prst="rect">
            <a:avLst/>
          </a:prstGeom>
          <a:ln w="12700">
            <a:solidFill>
              <a:schemeClr val="tx1"/>
            </a:solidFill>
          </a:ln>
        </p:spPr>
      </p:pic>
      <p:pic>
        <p:nvPicPr>
          <p:cNvPr id="10" name="Content Placeholder 7"/>
          <p:cNvPicPr>
            <a:picLocks noChangeAspect="1"/>
          </p:cNvPicPr>
          <p:nvPr/>
        </p:nvPicPr>
        <p:blipFill rotWithShape="1">
          <a:blip r:embed="rId5" cstate="email">
            <a:extLst>
              <a:ext uri="{28A0092B-C50C-407E-A947-70E740481C1C}">
                <a14:useLocalDpi xmlns:a14="http://schemas.microsoft.com/office/drawing/2010/main"/>
              </a:ext>
            </a:extLst>
          </a:blip>
          <a:srcRect l="51312" b="40300"/>
          <a:stretch/>
        </p:blipFill>
        <p:spPr>
          <a:xfrm>
            <a:off x="6630479" y="3276600"/>
            <a:ext cx="1599122" cy="1692814"/>
          </a:xfrm>
          <a:prstGeom prst="rect">
            <a:avLst/>
          </a:prstGeom>
          <a:ln w="12700">
            <a:solidFill>
              <a:schemeClr val="tx1"/>
            </a:solidFill>
          </a:ln>
        </p:spPr>
      </p:pic>
      <p:sp>
        <p:nvSpPr>
          <p:cNvPr id="11" name="TextBox 10"/>
          <p:cNvSpPr txBox="1"/>
          <p:nvPr/>
        </p:nvSpPr>
        <p:spPr>
          <a:xfrm>
            <a:off x="663434" y="5118441"/>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Shoring</a:t>
            </a:r>
          </a:p>
        </p:txBody>
      </p:sp>
      <p:sp>
        <p:nvSpPr>
          <p:cNvPr id="12" name="TextBox 11"/>
          <p:cNvSpPr txBox="1"/>
          <p:nvPr/>
        </p:nvSpPr>
        <p:spPr>
          <a:xfrm>
            <a:off x="3276600" y="5151264"/>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Sloping</a:t>
            </a:r>
          </a:p>
        </p:txBody>
      </p:sp>
      <p:sp>
        <p:nvSpPr>
          <p:cNvPr id="13" name="TextBox 12"/>
          <p:cNvSpPr txBox="1"/>
          <p:nvPr/>
        </p:nvSpPr>
        <p:spPr>
          <a:xfrm>
            <a:off x="6318231" y="5146150"/>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Shielding</a:t>
            </a:r>
          </a:p>
        </p:txBody>
      </p:sp>
    </p:spTree>
    <p:extLst>
      <p:ext uri="{BB962C8B-B14F-4D97-AF65-F5344CB8AC3E}">
        <p14:creationId xmlns:p14="http://schemas.microsoft.com/office/powerpoint/2010/main" val="207478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Support/shoring Systems</a:t>
            </a:r>
          </a:p>
        </p:txBody>
      </p:sp>
      <p:pic>
        <p:nvPicPr>
          <p:cNvPr id="8" name="Content Placeholder 7" descr="Picture3.jpg"/>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685800" y="1981200"/>
            <a:ext cx="3886200" cy="32017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16659" y="2248580"/>
            <a:ext cx="4000501" cy="2667000"/>
          </a:xfrm>
          <a:ln w="12700">
            <a:solidFill>
              <a:schemeClr val="tx1"/>
            </a:solidFill>
          </a:ln>
        </p:spPr>
      </p:pic>
      <p:sp>
        <p:nvSpPr>
          <p:cNvPr id="10" name="Rectangle 9"/>
          <p:cNvSpPr/>
          <p:nvPr/>
        </p:nvSpPr>
        <p:spPr>
          <a:xfrm>
            <a:off x="5848724" y="5791200"/>
            <a:ext cx="1736373" cy="215444"/>
          </a:xfrm>
          <a:prstGeom prst="rect">
            <a:avLst/>
          </a:prstGeom>
        </p:spPr>
        <p:txBody>
          <a:bodyPr wrap="none">
            <a:spAutoFit/>
          </a:bodyPr>
          <a:lstStyle/>
          <a:p>
            <a:r>
              <a:rPr lang="en-US" sz="800" dirty="0"/>
              <a:t>Source of photos: NIOSH /John Rekus</a:t>
            </a:r>
          </a:p>
        </p:txBody>
      </p:sp>
    </p:spTree>
    <p:extLst>
      <p:ext uri="{BB962C8B-B14F-4D97-AF65-F5344CB8AC3E}">
        <p14:creationId xmlns:p14="http://schemas.microsoft.com/office/powerpoint/2010/main" val="144962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Theory of Shoring</a:t>
            </a:r>
          </a:p>
        </p:txBody>
      </p:sp>
      <p:sp>
        <p:nvSpPr>
          <p:cNvPr id="2048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Shoring prevents cave-ins</a:t>
            </a:r>
          </a:p>
          <a:p>
            <a:r>
              <a:rPr lang="en-US" altLang="en-US" dirty="0"/>
              <a:t>Shoring, if designed and installed correctly, prevents movement of the excavated wall.</a:t>
            </a:r>
          </a:p>
          <a:p>
            <a:r>
              <a:rPr lang="en-US" altLang="en-US" dirty="0"/>
              <a:t>In order for the shoring to do its job, you must stay within the protection of the shoring even when entering and exiting</a:t>
            </a:r>
          </a:p>
        </p:txBody>
      </p:sp>
    </p:spTree>
    <p:extLst>
      <p:ext uri="{BB962C8B-B14F-4D97-AF65-F5344CB8AC3E}">
        <p14:creationId xmlns:p14="http://schemas.microsoft.com/office/powerpoint/2010/main" val="2262084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1">
                    <a:lumMod val="50000"/>
                  </a:schemeClr>
                </a:solidFill>
              </a:rPr>
              <a:t>Improper Shoring</a:t>
            </a:r>
          </a:p>
        </p:txBody>
      </p:sp>
      <p:sp>
        <p:nvSpPr>
          <p:cNvPr id="8" name="Content Placeholder 7"/>
          <p:cNvSpPr>
            <a:spLocks noGrp="1"/>
          </p:cNvSpPr>
          <p:nvPr>
            <p:ph sz="half" idx="1"/>
          </p:nvPr>
        </p:nvSpPr>
        <p:spPr>
          <a:xfrm>
            <a:off x="457200" y="1600201"/>
            <a:ext cx="4038600" cy="3028950"/>
          </a:xfrm>
        </p:spPr>
        <p:txBody>
          <a:bodyPr/>
          <a:lstStyle/>
          <a:p>
            <a:endParaRPr lang="en-US" dirty="0"/>
          </a:p>
        </p:txBody>
      </p:sp>
      <p:sp>
        <p:nvSpPr>
          <p:cNvPr id="12" name="Content Placeholder 11"/>
          <p:cNvSpPr>
            <a:spLocks noGrp="1"/>
          </p:cNvSpPr>
          <p:nvPr>
            <p:ph sz="half" idx="2"/>
          </p:nvPr>
        </p:nvSpPr>
        <p:spPr>
          <a:xfrm>
            <a:off x="4648200" y="1600201"/>
            <a:ext cx="3995421" cy="2971799"/>
          </a:xfrm>
          <a:ln w="12700">
            <a:solidFill>
              <a:schemeClr val="tx1"/>
            </a:solidFill>
          </a:ln>
        </p:spPr>
        <p:txBody>
          <a:bodyPr/>
          <a:lstStyle/>
          <a:p>
            <a:endParaRPr lang="en-US" dirty="0"/>
          </a:p>
        </p:txBody>
      </p:sp>
      <p:pic>
        <p:nvPicPr>
          <p:cNvPr id="11" name="Picture 2" descr="failure"/>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613564" y="1600200"/>
            <a:ext cx="4030057" cy="299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descr="Scan28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600200"/>
            <a:ext cx="4038600" cy="3028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27403" y="4724400"/>
            <a:ext cx="8259397" cy="830997"/>
          </a:xfrm>
          <a:prstGeom prst="rect">
            <a:avLst/>
          </a:prstGeom>
          <a:solidFill>
            <a:srgbClr val="FF0000"/>
          </a:solidFill>
          <a:ln w="12700">
            <a:solidFill>
              <a:schemeClr val="tx1"/>
            </a:solidFill>
          </a:ln>
        </p:spPr>
        <p:txBody>
          <a:bodyPr wrap="square" rtlCol="0">
            <a:spAutoFit/>
          </a:bodyPr>
          <a:lstStyle/>
          <a:p>
            <a:r>
              <a:rPr lang="en-US" sz="2400" dirty="0">
                <a:solidFill>
                  <a:schemeClr val="bg1"/>
                </a:solidFill>
              </a:rPr>
              <a:t>Make-shift, improperly designed shoring does little other then provide a false sense of security!</a:t>
            </a:r>
          </a:p>
        </p:txBody>
      </p:sp>
      <p:sp>
        <p:nvSpPr>
          <p:cNvPr id="15" name="Rectangle 14"/>
          <p:cNvSpPr/>
          <p:nvPr/>
        </p:nvSpPr>
        <p:spPr>
          <a:xfrm>
            <a:off x="3680218" y="5861506"/>
            <a:ext cx="1180131" cy="215444"/>
          </a:xfrm>
          <a:prstGeom prst="rect">
            <a:avLst/>
          </a:prstGeom>
        </p:spPr>
        <p:txBody>
          <a:bodyPr wrap="none">
            <a:spAutoFit/>
          </a:bodyPr>
          <a:lstStyle/>
          <a:p>
            <a:r>
              <a:rPr lang="en-US" sz="800" dirty="0"/>
              <a:t>Source of photos: OSHA</a:t>
            </a:r>
          </a:p>
        </p:txBody>
      </p:sp>
    </p:spTree>
    <p:extLst>
      <p:ext uri="{BB962C8B-B14F-4D97-AF65-F5344CB8AC3E}">
        <p14:creationId xmlns:p14="http://schemas.microsoft.com/office/powerpoint/2010/main" val="273327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Sloping and Benching</a:t>
            </a:r>
          </a:p>
        </p:txBody>
      </p:sp>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91822" y="3711567"/>
            <a:ext cx="4141787" cy="1076396"/>
          </a:xfrm>
          <a:prstGeom prst="rect">
            <a:avLst/>
          </a:prstGeom>
          <a:ln w="12700">
            <a:solidFill>
              <a:schemeClr val="tx1"/>
            </a:solidFill>
          </a:ln>
        </p:spPr>
      </p:pic>
      <p:pic>
        <p:nvPicPr>
          <p:cNvPr id="11" name="Content Placeholder 10"/>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l="11321" r="32075"/>
          <a:stretch/>
        </p:blipFill>
        <p:spPr>
          <a:xfrm>
            <a:off x="5105400" y="1639508"/>
            <a:ext cx="3124200" cy="4144118"/>
          </a:xfrm>
          <a:prstGeom prst="rect">
            <a:avLst/>
          </a:prstGeom>
          <a:ln w="12700">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12" y="2225662"/>
            <a:ext cx="4166374" cy="1348453"/>
          </a:xfrm>
          <a:prstGeom prst="rect">
            <a:avLst/>
          </a:prstGeom>
          <a:ln w="12700">
            <a:solidFill>
              <a:schemeClr val="tx1"/>
            </a:solidFill>
          </a:ln>
        </p:spPr>
      </p:pic>
      <p:sp>
        <p:nvSpPr>
          <p:cNvPr id="10" name="TextBox 9"/>
          <p:cNvSpPr txBox="1"/>
          <p:nvPr/>
        </p:nvSpPr>
        <p:spPr>
          <a:xfrm>
            <a:off x="815202" y="1656562"/>
            <a:ext cx="4142994" cy="369332"/>
          </a:xfrm>
          <a:prstGeom prst="rect">
            <a:avLst/>
          </a:prstGeom>
          <a:solidFill>
            <a:schemeClr val="tx2">
              <a:lumMod val="20000"/>
              <a:lumOff val="80000"/>
            </a:schemeClr>
          </a:solidFill>
          <a:ln w="12700">
            <a:solidFill>
              <a:schemeClr val="tx1"/>
            </a:solidFill>
          </a:ln>
        </p:spPr>
        <p:txBody>
          <a:bodyPr wrap="none" rtlCol="0">
            <a:spAutoFit/>
          </a:bodyPr>
          <a:lstStyle/>
          <a:p>
            <a:r>
              <a:rPr lang="en-US" dirty="0"/>
              <a:t>This slope is safe for any soil classification!</a:t>
            </a:r>
          </a:p>
        </p:txBody>
      </p:sp>
      <p:sp>
        <p:nvSpPr>
          <p:cNvPr id="3" name="TextBox 2"/>
          <p:cNvSpPr txBox="1"/>
          <p:nvPr/>
        </p:nvSpPr>
        <p:spPr>
          <a:xfrm>
            <a:off x="5105400" y="5321961"/>
            <a:ext cx="3124200" cy="461665"/>
          </a:xfrm>
          <a:prstGeom prst="rect">
            <a:avLst/>
          </a:prstGeom>
          <a:solidFill>
            <a:schemeClr val="bg1"/>
          </a:solidFill>
        </p:spPr>
        <p:txBody>
          <a:bodyPr wrap="square" rtlCol="0">
            <a:spAutoFit/>
          </a:bodyPr>
          <a:lstStyle/>
          <a:p>
            <a:r>
              <a:rPr lang="en-US" sz="2400" dirty="0"/>
              <a:t>Is this a 1 ½ to 1 slope?</a:t>
            </a:r>
          </a:p>
        </p:txBody>
      </p:sp>
    </p:spTree>
    <p:extLst>
      <p:ext uri="{BB962C8B-B14F-4D97-AF65-F5344CB8AC3E}">
        <p14:creationId xmlns:p14="http://schemas.microsoft.com/office/powerpoint/2010/main" val="330507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Theory of Sloping</a:t>
            </a:r>
          </a:p>
        </p:txBody>
      </p:sp>
      <p:sp>
        <p:nvSpPr>
          <p:cNvPr id="2560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Sloping prevents cave-ins</a:t>
            </a:r>
          </a:p>
          <a:p>
            <a:r>
              <a:rPr lang="en-US" altLang="en-US" dirty="0"/>
              <a:t>Sloping, if done correctly, removes the risk of cave-ins by sloping the soil of the trench back from the trench bottom</a:t>
            </a:r>
          </a:p>
        </p:txBody>
      </p:sp>
      <p:sp>
        <p:nvSpPr>
          <p:cNvPr id="5" name="Rectangle 4"/>
          <p:cNvSpPr/>
          <p:nvPr/>
        </p:nvSpPr>
        <p:spPr>
          <a:xfrm>
            <a:off x="4475116" y="5792750"/>
            <a:ext cx="1608133" cy="215444"/>
          </a:xfrm>
          <a:prstGeom prst="rect">
            <a:avLst/>
          </a:prstGeom>
        </p:spPr>
        <p:txBody>
          <a:bodyPr wrap="none">
            <a:spAutoFit/>
          </a:bodyPr>
          <a:lstStyle/>
          <a:p>
            <a:r>
              <a:rPr lang="en-US" sz="800" dirty="0"/>
              <a:t>Source of photo: OTIEC  NRC WVU</a:t>
            </a:r>
          </a:p>
        </p:txBody>
      </p:sp>
    </p:spTree>
    <p:extLst>
      <p:ext uri="{BB962C8B-B14F-4D97-AF65-F5344CB8AC3E}">
        <p14:creationId xmlns:p14="http://schemas.microsoft.com/office/powerpoint/2010/main" val="676398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Shield System</a:t>
            </a:r>
          </a:p>
        </p:txBody>
      </p:sp>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67032" y="1676400"/>
            <a:ext cx="4287463" cy="3701510"/>
          </a:xfrm>
          <a:prstGeom prst="rect">
            <a:avLst/>
          </a:prstGeom>
          <a:ln w="12700">
            <a:solidFill>
              <a:schemeClr val="tx1"/>
            </a:solidFill>
          </a:ln>
        </p:spPr>
      </p:pic>
      <p:pic>
        <p:nvPicPr>
          <p:cNvPr id="9" name="Picture 4" descr="trench"/>
          <p:cNvPicPr>
            <a:picLocks noGrp="1" noChangeAspect="1" noChangeArrowheads="1"/>
          </p:cNvPicPr>
          <p:nvPr>
            <p:ph sz="half" idx="2"/>
          </p:nvPr>
        </p:nvPicPr>
        <p:blipFill>
          <a:blip r:embed="rId4" cstate="email">
            <a:lum bright="6000"/>
            <a:extLst>
              <a:ext uri="{28A0092B-C50C-407E-A947-70E740481C1C}">
                <a14:useLocalDpi xmlns:a14="http://schemas.microsoft.com/office/drawing/2010/main"/>
              </a:ext>
            </a:extLst>
          </a:blip>
          <a:stretch>
            <a:fillRect/>
          </a:stretch>
        </p:blipFill>
        <p:spPr bwMode="auto">
          <a:xfrm>
            <a:off x="5444267" y="1676400"/>
            <a:ext cx="3289441" cy="37605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6196648" y="5916074"/>
            <a:ext cx="1140056" cy="215444"/>
          </a:xfrm>
          <a:prstGeom prst="rect">
            <a:avLst/>
          </a:prstGeom>
        </p:spPr>
        <p:txBody>
          <a:bodyPr wrap="none">
            <a:spAutoFit/>
          </a:bodyPr>
          <a:lstStyle/>
          <a:p>
            <a:r>
              <a:rPr lang="en-US" sz="800" dirty="0"/>
              <a:t>Source of photo: OSHA</a:t>
            </a:r>
          </a:p>
        </p:txBody>
      </p:sp>
      <p:sp>
        <p:nvSpPr>
          <p:cNvPr id="3" name="TextBox 2"/>
          <p:cNvSpPr txBox="1"/>
          <p:nvPr/>
        </p:nvSpPr>
        <p:spPr>
          <a:xfrm>
            <a:off x="5162294" y="5287828"/>
            <a:ext cx="3654142" cy="400110"/>
          </a:xfrm>
          <a:prstGeom prst="rect">
            <a:avLst/>
          </a:prstGeom>
          <a:solidFill>
            <a:schemeClr val="bg1"/>
          </a:solidFill>
          <a:ln>
            <a:solidFill>
              <a:schemeClr val="bg1"/>
            </a:solidFill>
          </a:ln>
        </p:spPr>
        <p:txBody>
          <a:bodyPr wrap="none" rtlCol="0">
            <a:spAutoFit/>
          </a:bodyPr>
          <a:lstStyle/>
          <a:p>
            <a:r>
              <a:rPr lang="en-US" sz="2000" dirty="0"/>
              <a:t>How many hazards can you find ?</a:t>
            </a:r>
          </a:p>
        </p:txBody>
      </p:sp>
    </p:spTree>
    <p:extLst>
      <p:ext uri="{BB962C8B-B14F-4D97-AF65-F5344CB8AC3E}">
        <p14:creationId xmlns:p14="http://schemas.microsoft.com/office/powerpoint/2010/main" val="28846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Theory of Shielding</a:t>
            </a:r>
          </a:p>
        </p:txBody>
      </p:sp>
      <p:sp>
        <p:nvSpPr>
          <p:cNvPr id="143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Trench shields and boxes, if installed correctly, are designed to protect workers from the forces of a cave-in</a:t>
            </a:r>
          </a:p>
          <a:p>
            <a:r>
              <a:rPr lang="en-US" altLang="en-US" dirty="0"/>
              <a:t>In order for the shield to do its job, you must stay within the protection of the shield even when entering and exiting</a:t>
            </a:r>
          </a:p>
        </p:txBody>
      </p:sp>
    </p:spTree>
    <p:extLst>
      <p:ext uri="{BB962C8B-B14F-4D97-AF65-F5344CB8AC3E}">
        <p14:creationId xmlns:p14="http://schemas.microsoft.com/office/powerpoint/2010/main" val="336550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solidFill>
                  <a:schemeClr val="accent1">
                    <a:lumMod val="50000"/>
                  </a:schemeClr>
                </a:solidFill>
              </a:rPr>
              <a:t>Falls</a:t>
            </a:r>
          </a:p>
        </p:txBody>
      </p:sp>
      <p:pic>
        <p:nvPicPr>
          <p:cNvPr id="11" name="Picture 2" descr="ts11.JPG (326130 bytes)"/>
          <p:cNvPicPr>
            <a:picLocks noGrp="1" noChangeAspect="1" noChangeArrowheads="1"/>
          </p:cNvPicPr>
          <p:nvPr>
            <p:ph sz="half" idx="1"/>
          </p:nvPr>
        </p:nvPicPr>
        <p:blipFill rotWithShape="1">
          <a:blip r:embed="rId3" cstate="email">
            <a:lum bright="12000" contrast="6000"/>
            <a:extLst>
              <a:ext uri="{28A0092B-C50C-407E-A947-70E740481C1C}">
                <a14:useLocalDpi xmlns:a14="http://schemas.microsoft.com/office/drawing/2010/main"/>
              </a:ext>
            </a:extLst>
          </a:blip>
          <a:srcRect l="3787" r="10985"/>
          <a:stretch/>
        </p:blipFill>
        <p:spPr bwMode="auto">
          <a:xfrm>
            <a:off x="365474" y="1873513"/>
            <a:ext cx="3904809" cy="309260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DSC00004"/>
          <p:cNvPicPr>
            <a:picLocks noGrp="1" noChangeAspect="1" noChangeArrowheads="1"/>
          </p:cNvPicPr>
          <p:nvPr>
            <p:ph sz="half" idx="2"/>
          </p:nvPr>
        </p:nvPicPr>
        <p:blipFill rotWithShape="1">
          <a:blip r:embed="rId4" cstate="email">
            <a:lum bright="18000"/>
            <a:extLst>
              <a:ext uri="{28A0092B-C50C-407E-A947-70E740481C1C}">
                <a14:useLocalDpi xmlns:a14="http://schemas.microsoft.com/office/drawing/2010/main"/>
              </a:ext>
            </a:extLst>
          </a:blip>
          <a:srcRect t="5765" r="10625"/>
          <a:stretch/>
        </p:blipFill>
        <p:spPr bwMode="auto">
          <a:xfrm>
            <a:off x="4597801" y="1873513"/>
            <a:ext cx="3910798" cy="309260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Down Arrow 8"/>
          <p:cNvSpPr/>
          <p:nvPr/>
        </p:nvSpPr>
        <p:spPr>
          <a:xfrm rot="3371744">
            <a:off x="2878234" y="2950587"/>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680218" y="5861506"/>
            <a:ext cx="1180131" cy="215444"/>
          </a:xfrm>
          <a:prstGeom prst="rect">
            <a:avLst/>
          </a:prstGeom>
        </p:spPr>
        <p:txBody>
          <a:bodyPr wrap="none">
            <a:spAutoFit/>
          </a:bodyPr>
          <a:lstStyle/>
          <a:p>
            <a:r>
              <a:rPr lang="en-US" sz="800" dirty="0"/>
              <a:t>Source of photos: OSHA</a:t>
            </a:r>
          </a:p>
        </p:txBody>
      </p:sp>
      <p:sp>
        <p:nvSpPr>
          <p:cNvPr id="13" name="TextBox 12"/>
          <p:cNvSpPr txBox="1"/>
          <p:nvPr/>
        </p:nvSpPr>
        <p:spPr>
          <a:xfrm>
            <a:off x="5136870" y="5140446"/>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Safer Alternative</a:t>
            </a:r>
          </a:p>
        </p:txBody>
      </p:sp>
    </p:spTree>
    <p:extLst>
      <p:ext uri="{BB962C8B-B14F-4D97-AF65-F5344CB8AC3E}">
        <p14:creationId xmlns:p14="http://schemas.microsoft.com/office/powerpoint/2010/main" val="7978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Adjacent Structures</a:t>
            </a:r>
          </a:p>
        </p:txBody>
      </p:sp>
      <p:sp>
        <p:nvSpPr>
          <p:cNvPr id="3" name="Content Placeholder 2"/>
          <p:cNvSpPr>
            <a:spLocks noGrp="1"/>
          </p:cNvSpPr>
          <p:nvPr>
            <p:ph sz="half" idx="1"/>
          </p:nvPr>
        </p:nvSpPr>
        <p:spPr/>
        <p:txBody>
          <a:bodyPr>
            <a:normAutofit/>
          </a:bodyPr>
          <a:lstStyle/>
          <a:p>
            <a:r>
              <a:rPr lang="en-US" dirty="0"/>
              <a:t>Structures become unstable when earth next to them is removed</a:t>
            </a:r>
          </a:p>
          <a:p>
            <a:r>
              <a:rPr lang="en-US" dirty="0"/>
              <a:t>For your safety, they must be supported</a:t>
            </a:r>
          </a:p>
          <a:p>
            <a:r>
              <a:rPr lang="en-US" dirty="0"/>
              <a:t>A competent person must ensure precautions are implemented.</a:t>
            </a:r>
          </a:p>
        </p:txBody>
      </p:sp>
      <p:pic>
        <p:nvPicPr>
          <p:cNvPr id="8" name="Picture 5" descr="Image - Fatal Facts No. 59"/>
          <p:cNvPicPr>
            <a:picLocks noGrp="1" noChangeAspect="1" noChangeArrowheads="1"/>
          </p:cNvPicPr>
          <p:nvPr>
            <p:ph sz="half" idx="2"/>
          </p:nvPr>
        </p:nvPicPr>
        <p:blipFill>
          <a:blip r:embed="rId3" r:link="rId4">
            <a:extLst>
              <a:ext uri="{28A0092B-C50C-407E-A947-70E740481C1C}">
                <a14:useLocalDpi xmlns:a14="http://schemas.microsoft.com/office/drawing/2010/main"/>
              </a:ext>
            </a:extLst>
          </a:blip>
          <a:srcRect/>
          <a:stretch>
            <a:fillRect/>
          </a:stretch>
        </p:blipFill>
        <p:spPr bwMode="auto">
          <a:xfrm>
            <a:off x="4781425" y="1825625"/>
            <a:ext cx="3989779" cy="3124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9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Excavations</a:t>
            </a:r>
          </a:p>
        </p:txBody>
      </p:sp>
      <p:sp>
        <p:nvSpPr>
          <p:cNvPr id="14" name="Rectangle 13"/>
          <p:cNvSpPr/>
          <p:nvPr/>
        </p:nvSpPr>
        <p:spPr>
          <a:xfrm>
            <a:off x="3480996" y="5906083"/>
            <a:ext cx="1736373" cy="215444"/>
          </a:xfrm>
          <a:prstGeom prst="rect">
            <a:avLst/>
          </a:prstGeom>
        </p:spPr>
        <p:txBody>
          <a:bodyPr wrap="none">
            <a:spAutoFit/>
          </a:bodyPr>
          <a:lstStyle/>
          <a:p>
            <a:r>
              <a:rPr lang="en-US" sz="800" dirty="0"/>
              <a:t>Source of photos: NIOSH /John Rekus</a:t>
            </a:r>
          </a:p>
        </p:txBody>
      </p:sp>
      <p:pic>
        <p:nvPicPr>
          <p:cNvPr id="11" name="Picture 5" descr="hand dig"/>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t="4369" b="4970"/>
          <a:stretch>
            <a:fillRect/>
          </a:stretch>
        </p:blipFill>
        <p:spPr bwMode="auto">
          <a:xfrm>
            <a:off x="425622" y="1679686"/>
            <a:ext cx="3055374" cy="229153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36025" y="2420092"/>
            <a:ext cx="3429921" cy="2286614"/>
          </a:xfrm>
          <a:prstGeom prst="rect">
            <a:avLst/>
          </a:prstGeom>
          <a:ln w="12700">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7369" y="3324289"/>
            <a:ext cx="3346266" cy="2286614"/>
          </a:xfrm>
          <a:prstGeom prst="rect">
            <a:avLst/>
          </a:prstGeom>
          <a:ln w="12700">
            <a:solidFill>
              <a:schemeClr val="tx1"/>
            </a:solidFill>
          </a:ln>
        </p:spPr>
      </p:pic>
    </p:spTree>
    <p:extLst>
      <p:ext uri="{BB962C8B-B14F-4D97-AF65-F5344CB8AC3E}">
        <p14:creationId xmlns:p14="http://schemas.microsoft.com/office/powerpoint/2010/main" val="374676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Underground Utilities</a:t>
            </a:r>
          </a:p>
        </p:txBody>
      </p:sp>
      <p:pic>
        <p:nvPicPr>
          <p:cNvPr id="11" name="Picture 5" descr="hand dig"/>
          <p:cNvPicPr>
            <a:picLocks noGrp="1" noChangeAspect="1" noChangeArrowheads="1"/>
          </p:cNvPicPr>
          <p:nvPr>
            <p:ph idx="1"/>
          </p:nvPr>
        </p:nvPicPr>
        <p:blipFill rotWithShape="1">
          <a:blip r:embed="rId3" cstate="email">
            <a:lum bright="6000"/>
            <a:extLst>
              <a:ext uri="{28A0092B-C50C-407E-A947-70E740481C1C}">
                <a14:useLocalDpi xmlns:a14="http://schemas.microsoft.com/office/drawing/2010/main"/>
              </a:ext>
            </a:extLst>
          </a:blip>
          <a:srcRect b="3567"/>
          <a:stretch/>
        </p:blipFill>
        <p:spPr bwMode="auto">
          <a:xfrm>
            <a:off x="2167840" y="1644817"/>
            <a:ext cx="5259627" cy="419614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657600" y="5806323"/>
            <a:ext cx="1140056" cy="215444"/>
          </a:xfrm>
          <a:prstGeom prst="rect">
            <a:avLst/>
          </a:prstGeom>
        </p:spPr>
        <p:txBody>
          <a:bodyPr wrap="none">
            <a:spAutoFit/>
          </a:bodyPr>
          <a:lstStyle/>
          <a:p>
            <a:r>
              <a:rPr lang="en-US" sz="800" dirty="0"/>
              <a:t>Source of photo: OSHA</a:t>
            </a:r>
          </a:p>
        </p:txBody>
      </p:sp>
      <p:sp>
        <p:nvSpPr>
          <p:cNvPr id="8" name="TextBox 7"/>
          <p:cNvSpPr txBox="1"/>
          <p:nvPr/>
        </p:nvSpPr>
        <p:spPr>
          <a:xfrm>
            <a:off x="2140129" y="4821438"/>
            <a:ext cx="5287337" cy="1200329"/>
          </a:xfrm>
          <a:prstGeom prst="rect">
            <a:avLst/>
          </a:prstGeom>
          <a:solidFill>
            <a:schemeClr val="bg1"/>
          </a:solidFill>
          <a:ln w="12700">
            <a:solidFill>
              <a:schemeClr val="tx1"/>
            </a:solidFill>
          </a:ln>
        </p:spPr>
        <p:txBody>
          <a:bodyPr wrap="square" rtlCol="0">
            <a:spAutoFit/>
          </a:bodyPr>
          <a:lstStyle/>
          <a:p>
            <a:r>
              <a:rPr lang="en-US" dirty="0"/>
              <a:t>As required, this worker’s employer used their state’s one call system to locate under ground utilities before breaking ground. Now he is hand digging to find the exact location.</a:t>
            </a:r>
          </a:p>
        </p:txBody>
      </p:sp>
    </p:spTree>
    <p:extLst>
      <p:ext uri="{BB962C8B-B14F-4D97-AF65-F5344CB8AC3E}">
        <p14:creationId xmlns:p14="http://schemas.microsoft.com/office/powerpoint/2010/main" val="131155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Spoil Pile</a:t>
            </a:r>
          </a:p>
        </p:txBody>
      </p:sp>
      <p:pic>
        <p:nvPicPr>
          <p:cNvPr id="9" name="Picture 5" descr="violations"/>
          <p:cNvPicPr>
            <a:picLocks noGrp="1" noChangeAspect="1" noChangeArrowheads="1"/>
          </p:cNvPicPr>
          <p:nvPr>
            <p:ph sz="half" idx="1"/>
          </p:nvPr>
        </p:nvPicPr>
        <p:blipFill rotWithShape="1">
          <a:blip r:embed="rId3" cstate="email">
            <a:lum bright="12000"/>
            <a:extLst>
              <a:ext uri="{28A0092B-C50C-407E-A947-70E740481C1C}">
                <a14:useLocalDpi xmlns:a14="http://schemas.microsoft.com/office/drawing/2010/main"/>
              </a:ext>
            </a:extLst>
          </a:blip>
          <a:srcRect l="20754"/>
          <a:stretch/>
        </p:blipFill>
        <p:spPr bwMode="auto">
          <a:xfrm>
            <a:off x="609600" y="1828800"/>
            <a:ext cx="3622869"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sz="half" idx="2"/>
          </p:nvPr>
        </p:nvPicPr>
        <p:blipFill rotWithShape="1">
          <a:blip r:embed="rId4"/>
          <a:srcRect l="45283" r="3774"/>
          <a:stretch/>
        </p:blipFill>
        <p:spPr>
          <a:xfrm>
            <a:off x="4737380" y="1828800"/>
            <a:ext cx="3922839" cy="3429000"/>
          </a:xfrm>
          <a:prstGeom prst="rect">
            <a:avLst/>
          </a:prstGeom>
          <a:ln w="12700">
            <a:solidFill>
              <a:schemeClr val="tx1"/>
            </a:solidFill>
          </a:ln>
        </p:spPr>
      </p:pic>
      <p:sp>
        <p:nvSpPr>
          <p:cNvPr id="11" name="Down Arrow 10"/>
          <p:cNvSpPr/>
          <p:nvPr/>
        </p:nvSpPr>
        <p:spPr>
          <a:xfrm rot="19642302">
            <a:off x="2695394" y="2517247"/>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680218" y="5861506"/>
            <a:ext cx="1140056" cy="215444"/>
          </a:xfrm>
          <a:prstGeom prst="rect">
            <a:avLst/>
          </a:prstGeom>
        </p:spPr>
        <p:txBody>
          <a:bodyPr wrap="none">
            <a:spAutoFit/>
          </a:bodyPr>
          <a:lstStyle/>
          <a:p>
            <a:r>
              <a:rPr lang="en-US" sz="800" dirty="0"/>
              <a:t>Source of photo: OSHA</a:t>
            </a:r>
          </a:p>
        </p:txBody>
      </p:sp>
      <p:sp>
        <p:nvSpPr>
          <p:cNvPr id="3" name="TextBox 2"/>
          <p:cNvSpPr txBox="1"/>
          <p:nvPr/>
        </p:nvSpPr>
        <p:spPr>
          <a:xfrm>
            <a:off x="6324600" y="3962400"/>
            <a:ext cx="1099981" cy="369332"/>
          </a:xfrm>
          <a:prstGeom prst="rect">
            <a:avLst/>
          </a:prstGeom>
          <a:noFill/>
        </p:spPr>
        <p:txBody>
          <a:bodyPr wrap="none" rtlCol="0">
            <a:spAutoFit/>
          </a:bodyPr>
          <a:lstStyle/>
          <a:p>
            <a:r>
              <a:rPr lang="en-US" dirty="0">
                <a:solidFill>
                  <a:schemeClr val="bg1"/>
                </a:solidFill>
              </a:rPr>
              <a:t>Minimum</a:t>
            </a:r>
          </a:p>
        </p:txBody>
      </p:sp>
    </p:spTree>
    <p:extLst>
      <p:ext uri="{BB962C8B-B14F-4D97-AF65-F5344CB8AC3E}">
        <p14:creationId xmlns:p14="http://schemas.microsoft.com/office/powerpoint/2010/main" val="230480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solidFill>
                  <a:schemeClr val="accent1">
                    <a:lumMod val="50000"/>
                  </a:schemeClr>
                </a:solidFill>
              </a:rPr>
              <a:t>Mobile Equipment</a:t>
            </a:r>
          </a:p>
        </p:txBody>
      </p:sp>
      <p:pic>
        <p:nvPicPr>
          <p:cNvPr id="13" name="Content Placeholder 12"/>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76251" y="1700468"/>
            <a:ext cx="4038600" cy="2980292"/>
          </a:xfrm>
          <a:prstGeom prst="rect">
            <a:avLst/>
          </a:prstGeom>
          <a:ln w="12700">
            <a:solidFill>
              <a:schemeClr val="tx1"/>
            </a:solidFill>
          </a:ln>
        </p:spPr>
      </p:pic>
      <p:pic>
        <p:nvPicPr>
          <p:cNvPr id="14" name="Picture 4" descr="IMG_0447"/>
          <p:cNvPicPr>
            <a:picLocks noGrp="1" noChangeAspect="1" noChangeArrowheads="1"/>
          </p:cNvPicPr>
          <p:nvPr>
            <p:ph sz="half" idx="2"/>
          </p:nvPr>
        </p:nvPicPr>
        <p:blipFill rotWithShape="1">
          <a:blip r:embed="rId4" cstate="email">
            <a:lum bright="12000"/>
            <a:extLst>
              <a:ext uri="{28A0092B-C50C-407E-A947-70E740481C1C}">
                <a14:useLocalDpi xmlns:a14="http://schemas.microsoft.com/office/drawing/2010/main"/>
              </a:ext>
            </a:extLst>
          </a:blip>
          <a:stretch/>
        </p:blipFill>
        <p:spPr bwMode="auto">
          <a:xfrm>
            <a:off x="4629150" y="2447399"/>
            <a:ext cx="4141788" cy="31077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80218" y="5861506"/>
            <a:ext cx="1180131" cy="215444"/>
          </a:xfrm>
          <a:prstGeom prst="rect">
            <a:avLst/>
          </a:prstGeom>
        </p:spPr>
        <p:txBody>
          <a:bodyPr wrap="none">
            <a:spAutoFit/>
          </a:bodyPr>
          <a:lstStyle/>
          <a:p>
            <a:r>
              <a:rPr lang="en-US" sz="800" dirty="0"/>
              <a:t>Source of photos: OSHA</a:t>
            </a:r>
          </a:p>
        </p:txBody>
      </p:sp>
      <p:sp>
        <p:nvSpPr>
          <p:cNvPr id="12" name="TextBox 11"/>
          <p:cNvSpPr txBox="1"/>
          <p:nvPr/>
        </p:nvSpPr>
        <p:spPr>
          <a:xfrm>
            <a:off x="5458479" y="5548336"/>
            <a:ext cx="2483130" cy="400110"/>
          </a:xfrm>
          <a:prstGeom prst="rect">
            <a:avLst/>
          </a:prstGeom>
          <a:noFill/>
        </p:spPr>
        <p:txBody>
          <a:bodyPr wrap="square" rtlCol="0">
            <a:spAutoFit/>
          </a:bodyPr>
          <a:lstStyle/>
          <a:p>
            <a:pPr algn="ct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Safer Alternative</a:t>
            </a:r>
          </a:p>
        </p:txBody>
      </p:sp>
    </p:spTree>
    <p:extLst>
      <p:ext uri="{BB962C8B-B14F-4D97-AF65-F5344CB8AC3E}">
        <p14:creationId xmlns:p14="http://schemas.microsoft.com/office/powerpoint/2010/main" val="53327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Vehicular or Traffic Hazards</a:t>
            </a:r>
          </a:p>
        </p:txBody>
      </p:sp>
      <p:pic>
        <p:nvPicPr>
          <p:cNvPr id="5" name="Content Placeholder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24383" r="22481"/>
          <a:stretch/>
        </p:blipFill>
        <p:spPr>
          <a:xfrm>
            <a:off x="691416" y="1700467"/>
            <a:ext cx="2890693" cy="408009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2"/>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348532" y="1700466"/>
            <a:ext cx="3104051" cy="4035267"/>
          </a:xfrm>
          <a:prstGeom prst="rect">
            <a:avLst/>
          </a:prstGeom>
          <a:ln w="12700">
            <a:solidFill>
              <a:schemeClr val="tx1"/>
            </a:solidFill>
          </a:ln>
        </p:spPr>
      </p:pic>
      <p:sp>
        <p:nvSpPr>
          <p:cNvPr id="11" name="Rectangle 10"/>
          <p:cNvSpPr/>
          <p:nvPr/>
        </p:nvSpPr>
        <p:spPr>
          <a:xfrm>
            <a:off x="3680218" y="5861506"/>
            <a:ext cx="1180131" cy="215444"/>
          </a:xfrm>
          <a:prstGeom prst="rect">
            <a:avLst/>
          </a:prstGeom>
        </p:spPr>
        <p:txBody>
          <a:bodyPr wrap="none">
            <a:spAutoFit/>
          </a:bodyPr>
          <a:lstStyle/>
          <a:p>
            <a:r>
              <a:rPr lang="en-US" sz="800" dirty="0"/>
              <a:t>Source of photos: OSHA</a:t>
            </a:r>
          </a:p>
        </p:txBody>
      </p:sp>
      <p:pic>
        <p:nvPicPr>
          <p:cNvPr id="6" name="Picture 5"/>
          <p:cNvPicPr>
            <a:picLocks noChangeAspect="1"/>
          </p:cNvPicPr>
          <p:nvPr/>
        </p:nvPicPr>
        <p:blipFill rotWithShape="1">
          <a:blip r:embed="rId5"/>
          <a:srcRect r="4381"/>
          <a:stretch/>
        </p:blipFill>
        <p:spPr>
          <a:xfrm>
            <a:off x="3171538" y="3200400"/>
            <a:ext cx="3377621" cy="235156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417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Falling Loads</a:t>
            </a:r>
          </a:p>
        </p:txBody>
      </p:sp>
      <p:pic>
        <p:nvPicPr>
          <p:cNvPr id="9" name="Picture 5" descr="Exacation1"/>
          <p:cNvPicPr>
            <a:picLocks noGrp="1" noChangeAspect="1" noChangeArrowheads="1"/>
          </p:cNvPicPr>
          <p:nvPr>
            <p:ph idx="1"/>
          </p:nvPr>
        </p:nvPicPr>
        <p:blipFill rotWithShape="1">
          <a:blip r:embed="rId3" cstate="email">
            <a:lum bright="6000"/>
            <a:extLst>
              <a:ext uri="{28A0092B-C50C-407E-A947-70E740481C1C}">
                <a14:useLocalDpi xmlns:a14="http://schemas.microsoft.com/office/drawing/2010/main"/>
              </a:ext>
            </a:extLst>
          </a:blip>
          <a:stretch/>
        </p:blipFill>
        <p:spPr bwMode="auto">
          <a:xfrm>
            <a:off x="1620061" y="1758354"/>
            <a:ext cx="5903879" cy="41376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680218" y="5861506"/>
            <a:ext cx="1140056" cy="215444"/>
          </a:xfrm>
          <a:prstGeom prst="rect">
            <a:avLst/>
          </a:prstGeom>
        </p:spPr>
        <p:txBody>
          <a:bodyPr wrap="none">
            <a:spAutoFit/>
          </a:bodyPr>
          <a:lstStyle/>
          <a:p>
            <a:r>
              <a:rPr lang="en-US" sz="800" dirty="0"/>
              <a:t>Source of photo: OSHA</a:t>
            </a:r>
          </a:p>
        </p:txBody>
      </p:sp>
      <p:sp>
        <p:nvSpPr>
          <p:cNvPr id="12" name="Down Arrow 11"/>
          <p:cNvSpPr/>
          <p:nvPr/>
        </p:nvSpPr>
        <p:spPr>
          <a:xfrm rot="10649650">
            <a:off x="5623084" y="2492208"/>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4084130" y="2133600"/>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620060" y="5311201"/>
            <a:ext cx="5903879" cy="584775"/>
          </a:xfrm>
          <a:prstGeom prst="rect">
            <a:avLst/>
          </a:prstGeom>
          <a:solidFill>
            <a:schemeClr val="bg1"/>
          </a:solidFill>
        </p:spPr>
        <p:txBody>
          <a:bodyPr wrap="square" rtlCol="0">
            <a:spAutoFit/>
          </a:bodyPr>
          <a:lstStyle/>
          <a:p>
            <a:pPr algn="ctr"/>
            <a:r>
              <a:rPr lang="en-US" sz="3200" dirty="0"/>
              <a:t>Do you see any other hazards?</a:t>
            </a:r>
          </a:p>
        </p:txBody>
      </p:sp>
    </p:spTree>
    <p:extLst>
      <p:ext uri="{BB962C8B-B14F-4D97-AF65-F5344CB8AC3E}">
        <p14:creationId xmlns:p14="http://schemas.microsoft.com/office/powerpoint/2010/main" val="3874503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Hazardous Atmospheres</a:t>
            </a:r>
          </a:p>
        </p:txBody>
      </p:sp>
      <p:pic>
        <p:nvPicPr>
          <p:cNvPr id="11" name="Picture 4" descr="mono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tretch/>
        </p:blipFill>
        <p:spPr bwMode="auto">
          <a:xfrm>
            <a:off x="1295400" y="1407501"/>
            <a:ext cx="6553200" cy="43738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680218" y="5861506"/>
            <a:ext cx="1140056" cy="215444"/>
          </a:xfrm>
          <a:prstGeom prst="rect">
            <a:avLst/>
          </a:prstGeom>
        </p:spPr>
        <p:txBody>
          <a:bodyPr wrap="none">
            <a:spAutoFit/>
          </a:bodyPr>
          <a:lstStyle/>
          <a:p>
            <a:r>
              <a:rPr lang="en-US" sz="800" dirty="0"/>
              <a:t>Source of photo: OSHA</a:t>
            </a:r>
          </a:p>
        </p:txBody>
      </p:sp>
      <p:sp>
        <p:nvSpPr>
          <p:cNvPr id="13" name="Down Arrow 12"/>
          <p:cNvSpPr/>
          <p:nvPr/>
        </p:nvSpPr>
        <p:spPr>
          <a:xfrm rot="3821706">
            <a:off x="3339091" y="1651510"/>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2624464">
            <a:off x="6054812" y="3078179"/>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46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4691"/>
            <a:ext cx="8229600" cy="1143000"/>
          </a:xfrm>
        </p:spPr>
        <p:txBody>
          <a:bodyPr/>
          <a:lstStyle/>
          <a:p>
            <a:r>
              <a:rPr lang="en-US" dirty="0">
                <a:solidFill>
                  <a:schemeClr val="accent1">
                    <a:lumMod val="50000"/>
                  </a:schemeClr>
                </a:solidFill>
              </a:rPr>
              <a:t>Water Accumulation</a:t>
            </a:r>
          </a:p>
        </p:txBody>
      </p:sp>
      <p:pic>
        <p:nvPicPr>
          <p:cNvPr id="11" name="Picture 4" descr="water colapse"/>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1" r="8128"/>
          <a:stretch/>
        </p:blipFill>
        <p:spPr bwMode="auto">
          <a:xfrm>
            <a:off x="467833" y="1447800"/>
            <a:ext cx="3785151" cy="293521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028" descr="water pump"/>
          <p:cNvPicPr>
            <a:picLocks noGrp="1" noChangeAspect="1" noChangeArrowheads="1"/>
          </p:cNvPicPr>
          <p:nvPr>
            <p:ph sz="half" idx="2"/>
          </p:nvPr>
        </p:nvPicPr>
        <p:blipFill>
          <a:blip r:embed="rId4" cstate="email">
            <a:lum bright="12000"/>
            <a:extLst>
              <a:ext uri="{28A0092B-C50C-407E-A947-70E740481C1C}">
                <a14:useLocalDpi xmlns:a14="http://schemas.microsoft.com/office/drawing/2010/main"/>
              </a:ext>
            </a:extLst>
          </a:blip>
          <a:stretch>
            <a:fillRect/>
          </a:stretch>
        </p:blipFill>
        <p:spPr bwMode="auto">
          <a:xfrm>
            <a:off x="4794351" y="2471687"/>
            <a:ext cx="3892449" cy="29968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680218" y="5861506"/>
            <a:ext cx="1180131" cy="215444"/>
          </a:xfrm>
          <a:prstGeom prst="rect">
            <a:avLst/>
          </a:prstGeom>
        </p:spPr>
        <p:txBody>
          <a:bodyPr wrap="none">
            <a:spAutoFit/>
          </a:bodyPr>
          <a:lstStyle/>
          <a:p>
            <a:r>
              <a:rPr lang="en-US" sz="800" dirty="0"/>
              <a:t>Source of photos: OSHA</a:t>
            </a:r>
          </a:p>
        </p:txBody>
      </p:sp>
      <p:sp>
        <p:nvSpPr>
          <p:cNvPr id="9" name="Down Arrow 8"/>
          <p:cNvSpPr/>
          <p:nvPr/>
        </p:nvSpPr>
        <p:spPr>
          <a:xfrm rot="2624464">
            <a:off x="2400779" y="2209919"/>
            <a:ext cx="332232" cy="6858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8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Access/Egress</a:t>
            </a:r>
          </a:p>
        </p:txBody>
      </p:sp>
      <p:pic>
        <p:nvPicPr>
          <p:cNvPr id="8" name="Picture 4" descr="access title"/>
          <p:cNvPicPr>
            <a:picLocks noGrp="1" noChangeAspect="1" noChangeArrowheads="1"/>
          </p:cNvPicPr>
          <p:nvPr>
            <p:ph sz="half" idx="1"/>
          </p:nvPr>
        </p:nvPicPr>
        <p:blipFill rotWithShape="1">
          <a:blip r:embed="rId3" cstate="email">
            <a:lum bright="6000"/>
            <a:extLst>
              <a:ext uri="{28A0092B-C50C-407E-A947-70E740481C1C}">
                <a14:useLocalDpi xmlns:a14="http://schemas.microsoft.com/office/drawing/2010/main"/>
              </a:ext>
            </a:extLst>
          </a:blip>
          <a:srcRect t="9858" r="10204"/>
          <a:stretch/>
        </p:blipFill>
        <p:spPr bwMode="auto">
          <a:xfrm>
            <a:off x="457200" y="1806442"/>
            <a:ext cx="3581400" cy="3931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300474" y="1815302"/>
            <a:ext cx="4505452" cy="3931688"/>
          </a:xfrm>
          <a:prstGeom prst="rect">
            <a:avLst/>
          </a:prstGeom>
          <a:ln w="12700">
            <a:solidFill>
              <a:schemeClr val="tx1"/>
            </a:solidFill>
          </a:ln>
        </p:spPr>
      </p:pic>
      <p:sp>
        <p:nvSpPr>
          <p:cNvPr id="9" name="Rectangle 8"/>
          <p:cNvSpPr/>
          <p:nvPr/>
        </p:nvSpPr>
        <p:spPr>
          <a:xfrm>
            <a:off x="3680218" y="5861506"/>
            <a:ext cx="1140056" cy="215444"/>
          </a:xfrm>
          <a:prstGeom prst="rect">
            <a:avLst/>
          </a:prstGeom>
        </p:spPr>
        <p:txBody>
          <a:bodyPr wrap="none">
            <a:spAutoFit/>
          </a:bodyPr>
          <a:lstStyle/>
          <a:p>
            <a:r>
              <a:rPr lang="en-US" sz="800" dirty="0"/>
              <a:t>Source of photo: OSHA</a:t>
            </a:r>
          </a:p>
        </p:txBody>
      </p:sp>
    </p:spTree>
    <p:extLst>
      <p:ext uri="{BB962C8B-B14F-4D97-AF65-F5344CB8AC3E}">
        <p14:creationId xmlns:p14="http://schemas.microsoft.com/office/powerpoint/2010/main" val="185947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Ladders </a:t>
            </a:r>
          </a:p>
        </p:txBody>
      </p:sp>
      <p:pic>
        <p:nvPicPr>
          <p:cNvPr id="10" name="Content Placeholder 9"/>
          <p:cNvPicPr>
            <a:picLocks noGrp="1" noChangeAspect="1"/>
          </p:cNvPicPr>
          <p:nvPr>
            <p:ph idx="1"/>
          </p:nvPr>
        </p:nvPicPr>
        <p:blipFill>
          <a:blip r:embed="rId3"/>
          <a:stretch>
            <a:fillRect/>
          </a:stretch>
        </p:blipFill>
        <p:spPr>
          <a:xfrm>
            <a:off x="641259" y="1700468"/>
            <a:ext cx="7861482" cy="4319331"/>
          </a:xfrm>
          <a:prstGeom prst="rect">
            <a:avLst/>
          </a:prstGeom>
        </p:spPr>
      </p:pic>
    </p:spTree>
    <p:extLst>
      <p:ext uri="{BB962C8B-B14F-4D97-AF65-F5344CB8AC3E}">
        <p14:creationId xmlns:p14="http://schemas.microsoft.com/office/powerpoint/2010/main" val="3124642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Hard Hats</a:t>
            </a:r>
          </a:p>
        </p:txBody>
      </p:sp>
      <p:sp>
        <p:nvSpPr>
          <p:cNvPr id="4" name="Content Placeholder 3"/>
          <p:cNvSpPr>
            <a:spLocks noGrp="1"/>
          </p:cNvSpPr>
          <p:nvPr>
            <p:ph sz="half" idx="1"/>
          </p:nvPr>
        </p:nvSpPr>
        <p:spPr/>
        <p:txBody>
          <a:bodyPr/>
          <a:lstStyle/>
          <a:p>
            <a:r>
              <a:rPr lang="en-US" dirty="0"/>
              <a:t>Working below grade,  overhead hazards exist</a:t>
            </a:r>
          </a:p>
          <a:p>
            <a:r>
              <a:rPr lang="en-US" dirty="0"/>
              <a:t>Hard hats must be worn in excavations because of overhead hazards </a:t>
            </a:r>
          </a:p>
          <a:p>
            <a:endParaRPr lang="en-US" dirty="0"/>
          </a:p>
        </p:txBody>
      </p:sp>
      <p:pic>
        <p:nvPicPr>
          <p:cNvPr id="9" name="Picture 7" descr="walking"/>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l="20238" t="20480" r="14285" b="12922"/>
          <a:stretch/>
        </p:blipFill>
        <p:spPr bwMode="auto">
          <a:xfrm>
            <a:off x="4608099" y="1806442"/>
            <a:ext cx="4078701" cy="32135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680218" y="5861506"/>
            <a:ext cx="1140056" cy="215444"/>
          </a:xfrm>
          <a:prstGeom prst="rect">
            <a:avLst/>
          </a:prstGeom>
        </p:spPr>
        <p:txBody>
          <a:bodyPr wrap="none">
            <a:spAutoFit/>
          </a:bodyPr>
          <a:lstStyle/>
          <a:p>
            <a:r>
              <a:rPr lang="en-US" sz="800" dirty="0"/>
              <a:t>Source of photo: OSHA</a:t>
            </a:r>
          </a:p>
        </p:txBody>
      </p:sp>
    </p:spTree>
    <p:extLst>
      <p:ext uri="{BB962C8B-B14F-4D97-AF65-F5344CB8AC3E}">
        <p14:creationId xmlns:p14="http://schemas.microsoft.com/office/powerpoint/2010/main" val="142861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Excavations</a:t>
            </a:r>
          </a:p>
        </p:txBody>
      </p:sp>
      <p:sp>
        <p:nvSpPr>
          <p:cNvPr id="3" name="Content Placeholder 2"/>
          <p:cNvSpPr>
            <a:spLocks noGrp="1"/>
          </p:cNvSpPr>
          <p:nvPr>
            <p:ph idx="1"/>
          </p:nvPr>
        </p:nvSpPr>
        <p:spPr/>
        <p:txBody>
          <a:bodyPr/>
          <a:lstStyle/>
          <a:p>
            <a:r>
              <a:rPr lang="en-US" dirty="0"/>
              <a:t>Lesson Overview</a:t>
            </a:r>
          </a:p>
          <a:p>
            <a:pPr lvl="1"/>
            <a:r>
              <a:rPr lang="en-US" dirty="0"/>
              <a:t>Role of Competent Person </a:t>
            </a:r>
          </a:p>
          <a:p>
            <a:pPr lvl="1"/>
            <a:r>
              <a:rPr lang="en-US" dirty="0"/>
              <a:t>Excavation Hazards </a:t>
            </a:r>
          </a:p>
          <a:p>
            <a:pPr lvl="1"/>
            <a:r>
              <a:rPr lang="en-US" dirty="0"/>
              <a:t>Protection from Cave-ins </a:t>
            </a:r>
          </a:p>
          <a:p>
            <a:pPr lvl="1"/>
            <a:r>
              <a:rPr lang="en-US" dirty="0"/>
              <a:t>Protection from other Excavation Hazards </a:t>
            </a:r>
          </a:p>
          <a:p>
            <a:pPr lvl="1"/>
            <a:r>
              <a:rPr lang="en-US" dirty="0"/>
              <a:t>Employer Requirements</a:t>
            </a:r>
          </a:p>
        </p:txBody>
      </p:sp>
    </p:spTree>
    <p:extLst>
      <p:ext uri="{BB962C8B-B14F-4D97-AF65-F5344CB8AC3E}">
        <p14:creationId xmlns:p14="http://schemas.microsoft.com/office/powerpoint/2010/main" val="194433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rgbClr val="000000"/>
                </a:solidFill>
              </a:rPr>
              <a:t>Responsibilities: Employer</a:t>
            </a:r>
            <a:br>
              <a:rPr lang="en-US" dirty="0">
                <a:solidFill>
                  <a:srgbClr val="000000"/>
                </a:solidFill>
              </a:rPr>
            </a:br>
            <a:endParaRPr lang="en-US" dirty="0"/>
          </a:p>
        </p:txBody>
      </p:sp>
      <p:sp>
        <p:nvSpPr>
          <p:cNvPr id="2" name="Content Placeholder 1">
            <a:extLst>
              <a:ext uri="{FF2B5EF4-FFF2-40B4-BE49-F238E27FC236}">
                <a16:creationId xmlns:a16="http://schemas.microsoft.com/office/drawing/2014/main" id="{5C9EB6AB-7AEA-098C-B3BA-530A99D00D29}"/>
              </a:ext>
            </a:extLst>
          </p:cNvPr>
          <p:cNvSpPr>
            <a:spLocks noGrp="1"/>
          </p:cNvSpPr>
          <p:nvPr>
            <p:ph idx="1"/>
          </p:nvPr>
        </p:nvSpPr>
        <p:spPr/>
        <p:txBody>
          <a:bodyPr>
            <a:normAutofit lnSpcReduction="10000"/>
          </a:bodyPr>
          <a:lstStyle/>
          <a:p>
            <a:pPr marL="0" indent="0">
              <a:buNone/>
            </a:pPr>
            <a:r>
              <a:rPr lang="en-US" b="1" dirty="0">
                <a:solidFill>
                  <a:schemeClr val="accent1">
                    <a:lumMod val="50000"/>
                  </a:schemeClr>
                </a:solidFill>
              </a:rPr>
              <a:t>Employers must:</a:t>
            </a:r>
          </a:p>
          <a:p>
            <a:r>
              <a:rPr lang="en-US" dirty="0"/>
              <a:t>Preplan the work and use the one-call system to identify underground utilities</a:t>
            </a:r>
          </a:p>
          <a:p>
            <a:r>
              <a:rPr lang="en-US" dirty="0"/>
              <a:t>Protect you from cave-ins and other excavation-related hazards</a:t>
            </a:r>
          </a:p>
          <a:p>
            <a:r>
              <a:rPr lang="en-US" dirty="0"/>
              <a:t>Inspect the excavation at least daily and throughout the shift as needed</a:t>
            </a:r>
          </a:p>
          <a:p>
            <a:r>
              <a:rPr lang="en-US" dirty="0"/>
              <a:t>Take prompt corrective action when a hazard is identified</a:t>
            </a:r>
          </a:p>
          <a:p>
            <a:r>
              <a:rPr lang="en-US" dirty="0"/>
              <a:t>Respond to and correct hazards pointed out by workers</a:t>
            </a:r>
          </a:p>
          <a:p>
            <a:endParaRPr lang="en-US" dirty="0"/>
          </a:p>
        </p:txBody>
      </p:sp>
    </p:spTree>
    <p:extLst>
      <p:ext uri="{BB962C8B-B14F-4D97-AF65-F5344CB8AC3E}">
        <p14:creationId xmlns:p14="http://schemas.microsoft.com/office/powerpoint/2010/main" val="1779961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chemeClr val="accent1">
                    <a:lumMod val="50000"/>
                  </a:schemeClr>
                </a:solidFill>
              </a:rPr>
              <a:t>Responsibilities: Employer</a:t>
            </a:r>
            <a:br>
              <a:rPr lang="en-US" dirty="0">
                <a:solidFill>
                  <a:schemeClr val="accent1">
                    <a:lumMod val="50000"/>
                  </a:schemeClr>
                </a:solidFill>
              </a:rPr>
            </a:br>
            <a:endParaRPr lang="en-US" dirty="0">
              <a:solidFill>
                <a:schemeClr val="accent1">
                  <a:lumMod val="50000"/>
                </a:schemeClr>
              </a:solidFill>
            </a:endParaRPr>
          </a:p>
        </p:txBody>
      </p:sp>
      <p:sp>
        <p:nvSpPr>
          <p:cNvPr id="2" name="Content Placeholder 1">
            <a:extLst>
              <a:ext uri="{FF2B5EF4-FFF2-40B4-BE49-F238E27FC236}">
                <a16:creationId xmlns:a16="http://schemas.microsoft.com/office/drawing/2014/main" id="{32D42D84-AACE-C71B-6DDE-7D3CFAE1A50C}"/>
              </a:ext>
            </a:extLst>
          </p:cNvPr>
          <p:cNvSpPr>
            <a:spLocks noGrp="1"/>
          </p:cNvSpPr>
          <p:nvPr>
            <p:ph idx="1"/>
          </p:nvPr>
        </p:nvSpPr>
        <p:spPr/>
        <p:txBody>
          <a:bodyPr/>
          <a:lstStyle/>
          <a:p>
            <a:pPr marL="0" indent="0">
              <a:buNone/>
            </a:pPr>
            <a:r>
              <a:rPr lang="en-US" b="1" dirty="0">
                <a:solidFill>
                  <a:schemeClr val="accent1">
                    <a:lumMod val="50000"/>
                  </a:schemeClr>
                </a:solidFill>
              </a:rPr>
              <a:t>Employers must:</a:t>
            </a:r>
          </a:p>
          <a:p>
            <a:r>
              <a:rPr lang="en-US" dirty="0"/>
              <a:t>Make sure a ladder is within 25’ of your work area when deeper than 4’</a:t>
            </a:r>
          </a:p>
          <a:p>
            <a:r>
              <a:rPr lang="en-US" dirty="0"/>
              <a:t>Keep excavated dirt, rocks and other materials back 2’ from the excavation’s edge</a:t>
            </a:r>
          </a:p>
          <a:p>
            <a:r>
              <a:rPr lang="en-US" dirty="0"/>
              <a:t>Test and monitor the air within the trench in areas suspect to atmospheric hazards</a:t>
            </a:r>
          </a:p>
          <a:p>
            <a:endParaRPr lang="en-US" dirty="0"/>
          </a:p>
        </p:txBody>
      </p:sp>
    </p:spTree>
    <p:extLst>
      <p:ext uri="{BB962C8B-B14F-4D97-AF65-F5344CB8AC3E}">
        <p14:creationId xmlns:p14="http://schemas.microsoft.com/office/powerpoint/2010/main" val="13034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chemeClr val="accent1">
                    <a:lumMod val="50000"/>
                  </a:schemeClr>
                </a:solidFill>
              </a:rPr>
              <a:t>Responsibilities: Employee</a:t>
            </a:r>
            <a:br>
              <a:rPr lang="en-US" dirty="0">
                <a:solidFill>
                  <a:schemeClr val="accent1">
                    <a:lumMod val="50000"/>
                  </a:schemeClr>
                </a:solidFill>
              </a:rPr>
            </a:br>
            <a:endParaRPr lang="en-US" dirty="0">
              <a:solidFill>
                <a:schemeClr val="accent1">
                  <a:lumMod val="50000"/>
                </a:schemeClr>
              </a:solidFill>
            </a:endParaRPr>
          </a:p>
        </p:txBody>
      </p:sp>
      <p:sp>
        <p:nvSpPr>
          <p:cNvPr id="2" name="Content Placeholder 1">
            <a:extLst>
              <a:ext uri="{FF2B5EF4-FFF2-40B4-BE49-F238E27FC236}">
                <a16:creationId xmlns:a16="http://schemas.microsoft.com/office/drawing/2014/main" id="{D645A8A3-EB29-9C3A-C0FE-F79AA2CE37A9}"/>
              </a:ext>
            </a:extLst>
          </p:cNvPr>
          <p:cNvSpPr>
            <a:spLocks noGrp="1"/>
          </p:cNvSpPr>
          <p:nvPr>
            <p:ph idx="1"/>
          </p:nvPr>
        </p:nvSpPr>
        <p:spPr/>
        <p:txBody>
          <a:bodyPr/>
          <a:lstStyle/>
          <a:p>
            <a:pPr marL="0" indent="0">
              <a:buNone/>
            </a:pPr>
            <a:r>
              <a:rPr lang="en-US" b="1" dirty="0">
                <a:solidFill>
                  <a:schemeClr val="accent1">
                    <a:lumMod val="50000"/>
                  </a:schemeClr>
                </a:solidFill>
              </a:rPr>
              <a:t>Employees must:</a:t>
            </a:r>
          </a:p>
          <a:p>
            <a:r>
              <a:rPr lang="en-US" dirty="0"/>
              <a:t>Work defensively </a:t>
            </a:r>
          </a:p>
          <a:p>
            <a:r>
              <a:rPr lang="en-US" dirty="0"/>
              <a:t>Follow you company’s excavation and trenching safety rules </a:t>
            </a:r>
          </a:p>
          <a:p>
            <a:r>
              <a:rPr lang="en-US" dirty="0"/>
              <a:t>Correct the hazards you are able to correct</a:t>
            </a:r>
          </a:p>
          <a:p>
            <a:r>
              <a:rPr lang="en-US" dirty="0"/>
              <a:t>Report to your supervisor the hazards you are unable to correct</a:t>
            </a:r>
          </a:p>
          <a:p>
            <a:endParaRPr lang="en-US" dirty="0"/>
          </a:p>
          <a:p>
            <a:endParaRPr lang="en-US" dirty="0"/>
          </a:p>
          <a:p>
            <a:endParaRPr lang="en-US" dirty="0"/>
          </a:p>
        </p:txBody>
      </p:sp>
    </p:spTree>
    <p:extLst>
      <p:ext uri="{BB962C8B-B14F-4D97-AF65-F5344CB8AC3E}">
        <p14:creationId xmlns:p14="http://schemas.microsoft.com/office/powerpoint/2010/main" val="14090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74090" y="1524000"/>
            <a:ext cx="6595820" cy="4581896"/>
          </a:xfrm>
          <a:prstGeom prst="rect">
            <a:avLst/>
          </a:prstGeom>
          <a:ln w="12700">
            <a:solidFill>
              <a:schemeClr val="tx1"/>
            </a:solidFill>
          </a:ln>
        </p:spPr>
      </p:pic>
    </p:spTree>
    <p:extLst>
      <p:ext uri="{BB962C8B-B14F-4D97-AF65-F5344CB8AC3E}">
        <p14:creationId xmlns:p14="http://schemas.microsoft.com/office/powerpoint/2010/main" val="392063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Hazard Recognition</a:t>
            </a:r>
          </a:p>
        </p:txBody>
      </p:sp>
      <p:sp>
        <p:nvSpPr>
          <p:cNvPr id="12" name="Content Placeholder 11"/>
          <p:cNvSpPr>
            <a:spLocks noGrp="1"/>
          </p:cNvSpPr>
          <p:nvPr>
            <p:ph idx="1"/>
          </p:nvPr>
        </p:nvSpPr>
        <p:spPr/>
        <p:txBody>
          <a:bodyPr/>
          <a:lstStyle/>
          <a:p>
            <a:r>
              <a:rPr lang="en-US" dirty="0"/>
              <a:t>Identify hazards and what should be done</a:t>
            </a:r>
          </a:p>
        </p:txBody>
      </p:sp>
      <p:pic>
        <p:nvPicPr>
          <p:cNvPr id="10" name="Picture 4"/>
          <p:cNvPicPr>
            <a:picLocks noChangeArrowheads="1"/>
          </p:cNvPicPr>
          <p:nvPr/>
        </p:nvPicPr>
        <p:blipFill>
          <a:blip r:embed="rId3" cstate="email">
            <a:lum bright="12000"/>
            <a:extLst>
              <a:ext uri="{28A0092B-C50C-407E-A947-70E740481C1C}">
                <a14:useLocalDpi xmlns:a14="http://schemas.microsoft.com/office/drawing/2010/main"/>
              </a:ext>
            </a:extLst>
          </a:blip>
          <a:srcRect r="4167" b="3703"/>
          <a:stretch>
            <a:fillRect/>
          </a:stretch>
        </p:blipFill>
        <p:spPr bwMode="auto">
          <a:xfrm>
            <a:off x="400141" y="2743200"/>
            <a:ext cx="2590800" cy="1752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descr="652a1_dm"/>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3243787" y="3777825"/>
            <a:ext cx="2395012" cy="17962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 descr="no fall protect"/>
          <p:cNvPicPr>
            <a:picLocks noChangeAspect="1" noChangeArrowheads="1"/>
          </p:cNvPicPr>
          <p:nvPr/>
        </p:nvPicPr>
        <p:blipFill>
          <a:blip r:embed="rId5" cstate="email">
            <a:lum bright="6000"/>
            <a:extLst>
              <a:ext uri="{28A0092B-C50C-407E-A947-70E740481C1C}">
                <a14:useLocalDpi xmlns:a14="http://schemas.microsoft.com/office/drawing/2010/main"/>
              </a:ext>
            </a:extLst>
          </a:blip>
          <a:srcRect/>
          <a:stretch>
            <a:fillRect/>
          </a:stretch>
        </p:blipFill>
        <p:spPr bwMode="auto">
          <a:xfrm>
            <a:off x="5933848" y="2603301"/>
            <a:ext cx="2514600" cy="189249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80218" y="5861506"/>
            <a:ext cx="1180131" cy="215444"/>
          </a:xfrm>
          <a:prstGeom prst="rect">
            <a:avLst/>
          </a:prstGeom>
        </p:spPr>
        <p:txBody>
          <a:bodyPr wrap="none">
            <a:spAutoFit/>
          </a:bodyPr>
          <a:lstStyle/>
          <a:p>
            <a:r>
              <a:rPr lang="en-US" sz="800" dirty="0"/>
              <a:t>Source of photos: OSHA</a:t>
            </a:r>
          </a:p>
        </p:txBody>
      </p:sp>
    </p:spTree>
    <p:extLst>
      <p:ext uri="{BB962C8B-B14F-4D97-AF65-F5344CB8AC3E}">
        <p14:creationId xmlns:p14="http://schemas.microsoft.com/office/powerpoint/2010/main" val="2036372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Hazard Recognition</a:t>
            </a:r>
          </a:p>
        </p:txBody>
      </p:sp>
      <p:sp>
        <p:nvSpPr>
          <p:cNvPr id="12" name="Content Placeholder 11"/>
          <p:cNvSpPr>
            <a:spLocks noGrp="1"/>
          </p:cNvSpPr>
          <p:nvPr>
            <p:ph idx="1"/>
          </p:nvPr>
        </p:nvSpPr>
        <p:spPr/>
        <p:txBody>
          <a:bodyPr/>
          <a:lstStyle/>
          <a:p>
            <a:r>
              <a:rPr lang="en-US" dirty="0"/>
              <a:t>Identify hazards and what should be done</a:t>
            </a:r>
          </a:p>
        </p:txBody>
      </p:sp>
      <p:pic>
        <p:nvPicPr>
          <p:cNvPr id="13" name="Picture 2" descr="Improper Ramp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9648" y="2972506"/>
            <a:ext cx="2744704" cy="2057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descr="no protection"/>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499780" y="2542478"/>
            <a:ext cx="2482172" cy="32688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email">
            <a:lum bright="6000"/>
            <a:extLst>
              <a:ext uri="{28A0092B-C50C-407E-A947-70E740481C1C}">
                <a14:useLocalDpi xmlns:a14="http://schemas.microsoft.com/office/drawing/2010/main"/>
              </a:ext>
            </a:extLst>
          </a:blip>
          <a:srcRect/>
          <a:stretch>
            <a:fillRect/>
          </a:stretch>
        </p:blipFill>
        <p:spPr bwMode="auto">
          <a:xfrm>
            <a:off x="6162049" y="2617645"/>
            <a:ext cx="2521303" cy="319365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680218" y="5861506"/>
            <a:ext cx="1180131" cy="215444"/>
          </a:xfrm>
          <a:prstGeom prst="rect">
            <a:avLst/>
          </a:prstGeom>
        </p:spPr>
        <p:txBody>
          <a:bodyPr wrap="none">
            <a:spAutoFit/>
          </a:bodyPr>
          <a:lstStyle/>
          <a:p>
            <a:r>
              <a:rPr lang="en-US" sz="800" dirty="0"/>
              <a:t>Source of photos: OSHA</a:t>
            </a:r>
          </a:p>
        </p:txBody>
      </p:sp>
    </p:spTree>
    <p:extLst>
      <p:ext uri="{BB962C8B-B14F-4D97-AF65-F5344CB8AC3E}">
        <p14:creationId xmlns:p14="http://schemas.microsoft.com/office/powerpoint/2010/main" val="115550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a:t>Identify hazards and what should be done</a:t>
            </a:r>
          </a:p>
        </p:txBody>
      </p:sp>
      <p:sp>
        <p:nvSpPr>
          <p:cNvPr id="11" name="Title 10"/>
          <p:cNvSpPr>
            <a:spLocks noGrp="1"/>
          </p:cNvSpPr>
          <p:nvPr>
            <p:ph type="title"/>
          </p:nvPr>
        </p:nvSpPr>
        <p:spPr/>
        <p:txBody>
          <a:bodyPr/>
          <a:lstStyle/>
          <a:p>
            <a:r>
              <a:rPr lang="en-US" dirty="0"/>
              <a:t>Hazard Recognition</a:t>
            </a:r>
          </a:p>
        </p:txBody>
      </p:sp>
      <p:pic>
        <p:nvPicPr>
          <p:cNvPr id="10" name="Picture 4" descr="Surcharge Loa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882" y="2667000"/>
            <a:ext cx="2369946" cy="17823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descr="roadcon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209" y="2501433"/>
            <a:ext cx="2560826" cy="185513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1"/>
          <p:cNvPicPr>
            <a:picLocks noChangeAspect="1" noChangeArrowheads="1"/>
          </p:cNvPicPr>
          <p:nvPr/>
        </p:nvPicPr>
        <p:blipFill>
          <a:blip r:embed="rId5" cstate="email">
            <a:lum bright="12000" contrast="6000"/>
            <a:extLst>
              <a:ext uri="{28A0092B-C50C-407E-A947-70E740481C1C}">
                <a14:useLocalDpi xmlns:a14="http://schemas.microsoft.com/office/drawing/2010/main"/>
              </a:ext>
            </a:extLst>
          </a:blip>
          <a:srcRect/>
          <a:stretch>
            <a:fillRect/>
          </a:stretch>
        </p:blipFill>
        <p:spPr bwMode="auto">
          <a:xfrm>
            <a:off x="3104915" y="3736099"/>
            <a:ext cx="2667000" cy="200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3680218" y="5861506"/>
            <a:ext cx="1140056" cy="215444"/>
          </a:xfrm>
          <a:prstGeom prst="rect">
            <a:avLst/>
          </a:prstGeom>
        </p:spPr>
        <p:txBody>
          <a:bodyPr wrap="none">
            <a:spAutoFit/>
          </a:bodyPr>
          <a:lstStyle/>
          <a:p>
            <a:r>
              <a:rPr lang="en-US" sz="800" dirty="0"/>
              <a:t>Source of photo: OSHA</a:t>
            </a:r>
          </a:p>
        </p:txBody>
      </p:sp>
    </p:spTree>
    <p:extLst>
      <p:ext uri="{BB962C8B-B14F-4D97-AF65-F5344CB8AC3E}">
        <p14:creationId xmlns:p14="http://schemas.microsoft.com/office/powerpoint/2010/main" val="357191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chemeClr val="accent1">
                    <a:lumMod val="50000"/>
                  </a:schemeClr>
                </a:solidFill>
              </a:rPr>
              <a:t>Always Remember</a:t>
            </a:r>
            <a:br>
              <a:rPr lang="en-US" dirty="0">
                <a:solidFill>
                  <a:schemeClr val="accent1">
                    <a:lumMod val="50000"/>
                  </a:schemeClr>
                </a:solidFill>
              </a:rPr>
            </a:br>
            <a:endParaRPr lang="en-US" dirty="0">
              <a:solidFill>
                <a:schemeClr val="accent1">
                  <a:lumMod val="50000"/>
                </a:schemeClr>
              </a:solidFill>
            </a:endParaRPr>
          </a:p>
        </p:txBody>
      </p:sp>
      <p:sp>
        <p:nvSpPr>
          <p:cNvPr id="6" name="Rectangle 3"/>
          <p:cNvSpPr txBox="1">
            <a:spLocks noChangeArrowheads="1"/>
          </p:cNvSpPr>
          <p:nvPr/>
        </p:nvSpPr>
        <p:spPr>
          <a:xfrm>
            <a:off x="685800" y="1277227"/>
            <a:ext cx="7537510" cy="4724400"/>
          </a:xfrm>
          <a:prstGeom prst="rect">
            <a:avLst/>
          </a:prstGeom>
          <a:noFill/>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Never enter a trench 5’ or greater in depth unless a protective system is in place.</a:t>
            </a:r>
          </a:p>
          <a:p>
            <a:r>
              <a:rPr lang="en-US" altLang="en-US" dirty="0"/>
              <a:t>Trenches less than 5’ deep still require the competent person’s “OK”</a:t>
            </a:r>
          </a:p>
          <a:p>
            <a:r>
              <a:rPr lang="en-US" altLang="en-US" dirty="0"/>
              <a:t>If a trench box  or shoring is used, never leave its protection while in the trench</a:t>
            </a:r>
          </a:p>
          <a:p>
            <a:pPr>
              <a:buNone/>
            </a:pPr>
            <a:endParaRPr lang="en-US" dirty="0">
              <a:solidFill>
                <a:srgbClr val="000000"/>
              </a:solidFill>
              <a:latin typeface="+mj-lt"/>
            </a:endParaRPr>
          </a:p>
          <a:p>
            <a:endParaRPr lang="en-US" dirty="0">
              <a:solidFill>
                <a:srgbClr val="000000"/>
              </a:solidFill>
              <a:latin typeface="+mj-lt"/>
            </a:endParaRPr>
          </a:p>
          <a:p>
            <a:pPr lvl="2">
              <a:buFont typeface="Calibri" pitchFamily="34" charset="0"/>
              <a:buChar char="‒"/>
            </a:pPr>
            <a:endParaRPr lang="en-US" sz="2000" dirty="0">
              <a:solidFill>
                <a:srgbClr val="000000"/>
              </a:solidFill>
              <a:latin typeface="+mj-lt"/>
            </a:endParaRPr>
          </a:p>
        </p:txBody>
      </p:sp>
    </p:spTree>
    <p:extLst>
      <p:ext uri="{BB962C8B-B14F-4D97-AF65-F5344CB8AC3E}">
        <p14:creationId xmlns:p14="http://schemas.microsoft.com/office/powerpoint/2010/main" val="2548208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B535-D01F-C1EB-BAE2-56FBFB7D2ECF}"/>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6227CFE7-C0C1-945F-C04A-AF9DF5823105}"/>
              </a:ext>
            </a:extLst>
          </p:cNvPr>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404876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Competent Person</a:t>
            </a:r>
          </a:p>
        </p:txBody>
      </p:sp>
      <p:sp>
        <p:nvSpPr>
          <p:cNvPr id="3" name="Content Placeholder 2"/>
          <p:cNvSpPr>
            <a:spLocks noGrp="1"/>
          </p:cNvSpPr>
          <p:nvPr>
            <p:ph idx="1"/>
          </p:nvPr>
        </p:nvSpPr>
        <p:spPr/>
        <p:txBody>
          <a:bodyPr/>
          <a:lstStyle/>
          <a:p>
            <a:r>
              <a:rPr lang="en-US" dirty="0"/>
              <a:t>Required training and knowledge</a:t>
            </a:r>
          </a:p>
          <a:p>
            <a:pPr lvl="1"/>
            <a:r>
              <a:rPr lang="en-US" dirty="0"/>
              <a:t>Soil classification</a:t>
            </a:r>
          </a:p>
          <a:p>
            <a:pPr lvl="1"/>
            <a:r>
              <a:rPr lang="en-US" dirty="0"/>
              <a:t>Use of protective systems</a:t>
            </a:r>
          </a:p>
          <a:p>
            <a:pPr lvl="1"/>
            <a:r>
              <a:rPr lang="en-US" dirty="0"/>
              <a:t>OSHA’s requirements for excavation</a:t>
            </a:r>
          </a:p>
          <a:p>
            <a:r>
              <a:rPr lang="en-US" dirty="0"/>
              <a:t>Able to identify hazards and have the authority to eliminate hazards</a:t>
            </a:r>
          </a:p>
          <a:p>
            <a:pPr marL="0" indent="0">
              <a:buNone/>
            </a:pPr>
            <a:endParaRPr lang="en-US" dirty="0"/>
          </a:p>
        </p:txBody>
      </p:sp>
    </p:spTree>
    <p:extLst>
      <p:ext uri="{BB962C8B-B14F-4D97-AF65-F5344CB8AC3E}">
        <p14:creationId xmlns:p14="http://schemas.microsoft.com/office/powerpoint/2010/main" val="351981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8D9BDC-DD6D-E4ED-4606-4EA2B19EEF70}"/>
              </a:ext>
            </a:extLst>
          </p:cNvPr>
          <p:cNvGrpSpPr/>
          <p:nvPr/>
        </p:nvGrpSpPr>
        <p:grpSpPr>
          <a:xfrm>
            <a:off x="727364" y="304800"/>
            <a:ext cx="7398868" cy="5894850"/>
            <a:chOff x="727364" y="304800"/>
            <a:chExt cx="7398868" cy="589485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04800"/>
              <a:ext cx="7364232" cy="5525519"/>
            </a:xfrm>
            <a:prstGeom prst="rect">
              <a:avLst/>
            </a:prstGeom>
            <a:ln w="12700">
              <a:solidFill>
                <a:schemeClr val="tx1"/>
              </a:solidFill>
            </a:ln>
          </p:spPr>
        </p:pic>
        <p:sp>
          <p:nvSpPr>
            <p:cNvPr id="9" name="TextBox 8"/>
            <p:cNvSpPr txBox="1"/>
            <p:nvPr/>
          </p:nvSpPr>
          <p:spPr>
            <a:xfrm>
              <a:off x="727364" y="4629990"/>
              <a:ext cx="7398868" cy="1569660"/>
            </a:xfrm>
            <a:prstGeom prst="rect">
              <a:avLst/>
            </a:prstGeom>
            <a:solidFill>
              <a:schemeClr val="bg1"/>
            </a:solidFill>
            <a:ln w="12700">
              <a:solidFill>
                <a:schemeClr val="tx1"/>
              </a:solidFill>
            </a:ln>
          </p:spPr>
          <p:txBody>
            <a:bodyPr wrap="square" rtlCol="0">
              <a:spAutoFit/>
            </a:bodyPr>
            <a:lstStyle/>
            <a:p>
              <a:r>
                <a:rPr lang="en-US" sz="2400" dirty="0">
                  <a:latin typeface="Arial" panose="020B0604020202020204" pitchFamily="34" charset="0"/>
                  <a:cs typeface="Arial" panose="020B0604020202020204" pitchFamily="34" charset="0"/>
                </a:rPr>
                <a:t>This competent person is inspecting the excavation, surroundings and protective system. If a hazard is identified, they will remove the worker and take prompt corrective action.</a:t>
              </a:r>
            </a:p>
          </p:txBody>
        </p:sp>
      </p:grpSp>
      <p:sp>
        <p:nvSpPr>
          <p:cNvPr id="10" name="Rectangle 9"/>
          <p:cNvSpPr/>
          <p:nvPr/>
        </p:nvSpPr>
        <p:spPr>
          <a:xfrm>
            <a:off x="4444116" y="5983203"/>
            <a:ext cx="1946367" cy="215444"/>
          </a:xfrm>
          <a:prstGeom prst="rect">
            <a:avLst/>
          </a:prstGeom>
        </p:spPr>
        <p:txBody>
          <a:bodyPr wrap="none">
            <a:spAutoFit/>
          </a:bodyPr>
          <a:lstStyle/>
          <a:p>
            <a:r>
              <a:rPr lang="en-US" sz="800" dirty="0"/>
              <a:t>Source of photo: OTIEC Chabot Las Positas</a:t>
            </a:r>
          </a:p>
        </p:txBody>
      </p:sp>
    </p:spTree>
    <p:extLst>
      <p:ext uri="{BB962C8B-B14F-4D97-AF65-F5344CB8AC3E}">
        <p14:creationId xmlns:p14="http://schemas.microsoft.com/office/powerpoint/2010/main" val="344900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Excavation Hazards</a:t>
            </a:r>
          </a:p>
        </p:txBody>
      </p:sp>
      <p:pic>
        <p:nvPicPr>
          <p:cNvPr id="7" name="Picture 5" descr="violations"/>
          <p:cNvPicPr>
            <a:picLocks noGrp="1" noChangeAspect="1" noChangeArrowheads="1"/>
          </p:cNvPicPr>
          <p:nvPr>
            <p:ph idx="1"/>
          </p:nvPr>
        </p:nvPicPr>
        <p:blipFill>
          <a:blip r:embed="rId3" cstate="email">
            <a:lum bright="12000"/>
            <a:extLst>
              <a:ext uri="{28A0092B-C50C-407E-A947-70E740481C1C}">
                <a14:useLocalDpi xmlns:a14="http://schemas.microsoft.com/office/drawing/2010/main"/>
              </a:ext>
            </a:extLst>
          </a:blip>
          <a:stretch>
            <a:fillRect/>
          </a:stretch>
        </p:blipFill>
        <p:spPr bwMode="auto">
          <a:xfrm>
            <a:off x="1670437" y="1557648"/>
            <a:ext cx="5803125" cy="4351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9800" y="1415601"/>
            <a:ext cx="2536271" cy="2554545"/>
          </a:xfrm>
          <a:prstGeom prst="rect">
            <a:avLst/>
          </a:prstGeom>
          <a:solidFill>
            <a:schemeClr val="bg1"/>
          </a:solidFill>
          <a:ln w="12700">
            <a:solidFill>
              <a:schemeClr val="tx1"/>
            </a:solidFill>
          </a:ln>
        </p:spPr>
        <p:txBody>
          <a:bodyPr wrap="square" rtlCol="0">
            <a:spAutoFit/>
          </a:bodyPr>
          <a:lstStyle/>
          <a:p>
            <a:pPr marL="285750" indent="-285750">
              <a:buFont typeface="Arial" panose="020B0604020202020204" pitchFamily="34" charset="0"/>
              <a:buChar char="•"/>
            </a:pPr>
            <a:r>
              <a:rPr lang="en-US" sz="2000" dirty="0"/>
              <a:t>Cave-ins</a:t>
            </a:r>
          </a:p>
          <a:p>
            <a:pPr marL="285750" indent="-285750">
              <a:buFont typeface="Arial" panose="020B0604020202020204" pitchFamily="34" charset="0"/>
              <a:buChar char="•"/>
            </a:pPr>
            <a:r>
              <a:rPr lang="en-US" sz="2000" dirty="0"/>
              <a:t>Falls</a:t>
            </a:r>
          </a:p>
          <a:p>
            <a:pPr marL="285750" indent="-285750">
              <a:buFont typeface="Arial" panose="020B0604020202020204" pitchFamily="34" charset="0"/>
              <a:buChar char="•"/>
            </a:pPr>
            <a:r>
              <a:rPr lang="en-US" sz="2000" dirty="0"/>
              <a:t>Falling Loads</a:t>
            </a:r>
          </a:p>
          <a:p>
            <a:pPr marL="285750" indent="-285750">
              <a:buFont typeface="Arial" panose="020B0604020202020204" pitchFamily="34" charset="0"/>
              <a:buChar char="•"/>
            </a:pPr>
            <a:r>
              <a:rPr lang="en-US" sz="2000" dirty="0"/>
              <a:t>Hazardous Environment</a:t>
            </a:r>
          </a:p>
          <a:p>
            <a:pPr marL="285750" indent="-285750">
              <a:buFont typeface="Arial" panose="020B0604020202020204" pitchFamily="34" charset="0"/>
              <a:buChar char="•"/>
            </a:pPr>
            <a:r>
              <a:rPr lang="en-US" sz="2000" dirty="0"/>
              <a:t>Mobile Equipment</a:t>
            </a:r>
          </a:p>
          <a:p>
            <a:pPr marL="285750" indent="-285750">
              <a:buFont typeface="Arial" panose="020B0604020202020204" pitchFamily="34" charset="0"/>
              <a:buChar char="•"/>
            </a:pPr>
            <a:r>
              <a:rPr lang="en-US" sz="2000" dirty="0"/>
              <a:t>Underground Utilities</a:t>
            </a:r>
          </a:p>
        </p:txBody>
      </p:sp>
      <p:sp>
        <p:nvSpPr>
          <p:cNvPr id="10" name="Rectangle 9"/>
          <p:cNvSpPr/>
          <p:nvPr/>
        </p:nvSpPr>
        <p:spPr>
          <a:xfrm>
            <a:off x="3680218" y="5861506"/>
            <a:ext cx="1140056" cy="215444"/>
          </a:xfrm>
          <a:prstGeom prst="rect">
            <a:avLst/>
          </a:prstGeom>
        </p:spPr>
        <p:txBody>
          <a:bodyPr wrap="none">
            <a:spAutoFit/>
          </a:bodyPr>
          <a:lstStyle/>
          <a:p>
            <a:r>
              <a:rPr lang="en-US" sz="800" dirty="0"/>
              <a:t>Source of photo: OSHA</a:t>
            </a:r>
          </a:p>
        </p:txBody>
      </p:sp>
      <p:sp>
        <p:nvSpPr>
          <p:cNvPr id="12" name="TextBox 11"/>
          <p:cNvSpPr txBox="1"/>
          <p:nvPr/>
        </p:nvSpPr>
        <p:spPr>
          <a:xfrm>
            <a:off x="1670437" y="5574268"/>
            <a:ext cx="5803125" cy="369332"/>
          </a:xfrm>
          <a:prstGeom prst="rect">
            <a:avLst/>
          </a:prstGeom>
          <a:solidFill>
            <a:srgbClr val="FF0000"/>
          </a:solidFill>
          <a:ln w="12700">
            <a:solidFill>
              <a:schemeClr val="tx1"/>
            </a:solidFill>
          </a:ln>
        </p:spPr>
        <p:txBody>
          <a:bodyPr wrap="square" rtlCol="0">
            <a:spAutoFit/>
          </a:bodyPr>
          <a:lstStyle/>
          <a:p>
            <a:pPr algn="ctr"/>
            <a:r>
              <a:rPr lang="en-US" dirty="0">
                <a:solidFill>
                  <a:schemeClr val="bg1"/>
                </a:solidFill>
              </a:rPr>
              <a:t>This is a very dangerous situation!</a:t>
            </a:r>
          </a:p>
        </p:txBody>
      </p:sp>
    </p:spTree>
    <p:extLst>
      <p:ext uri="{BB962C8B-B14F-4D97-AF65-F5344CB8AC3E}">
        <p14:creationId xmlns:p14="http://schemas.microsoft.com/office/powerpoint/2010/main" val="91218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1">
                    <a:lumMod val="50000"/>
                  </a:schemeClr>
                </a:solidFill>
              </a:rPr>
              <a:t>Cave-Ins </a:t>
            </a:r>
          </a:p>
        </p:txBody>
      </p:sp>
      <p:sp>
        <p:nvSpPr>
          <p:cNvPr id="8" name="Content Placeholder 7"/>
          <p:cNvSpPr>
            <a:spLocks noGrp="1"/>
          </p:cNvSpPr>
          <p:nvPr>
            <p:ph sz="half" idx="1"/>
          </p:nvPr>
        </p:nvSpPr>
        <p:spPr/>
        <p:txBody>
          <a:bodyPr>
            <a:normAutofit/>
          </a:bodyPr>
          <a:lstStyle/>
          <a:p>
            <a:r>
              <a:rPr lang="en-US" dirty="0"/>
              <a:t>Greatest hazard</a:t>
            </a:r>
          </a:p>
          <a:p>
            <a:r>
              <a:rPr lang="en-US" dirty="0"/>
              <a:t>It is natural for a trench to try to fill itself</a:t>
            </a:r>
          </a:p>
          <a:p>
            <a:r>
              <a:rPr lang="en-US" dirty="0"/>
              <a:t>One cubic foot of soil weighs between 90-130 lbs.</a:t>
            </a:r>
          </a:p>
          <a:p>
            <a:r>
              <a:rPr lang="en-US" dirty="0"/>
              <a:t>It will entrap, bury, or otherwise injure you</a:t>
            </a:r>
          </a:p>
          <a:p>
            <a:endParaRPr lang="en-US" dirty="0"/>
          </a:p>
        </p:txBody>
      </p:sp>
      <p:pic>
        <p:nvPicPr>
          <p:cNvPr id="12" name="Content Placeholder 11"/>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2412" t="1254" r="1113" b="2085"/>
          <a:stretch/>
        </p:blipFill>
        <p:spPr>
          <a:xfrm>
            <a:off x="5029200" y="1731646"/>
            <a:ext cx="3124200" cy="3983355"/>
          </a:xfrm>
          <a:prstGeom prst="rect">
            <a:avLst/>
          </a:prstGeom>
          <a:ln w="12700">
            <a:solidFill>
              <a:schemeClr val="tx1"/>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3174" y="5860373"/>
            <a:ext cx="1140051" cy="237765"/>
          </a:xfrm>
          <a:prstGeom prst="rect">
            <a:avLst/>
          </a:prstGeom>
        </p:spPr>
      </p:pic>
    </p:spTree>
    <p:extLst>
      <p:ext uri="{BB962C8B-B14F-4D97-AF65-F5344CB8AC3E}">
        <p14:creationId xmlns:p14="http://schemas.microsoft.com/office/powerpoint/2010/main" val="274502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They Both Died</a:t>
            </a:r>
          </a:p>
        </p:txBody>
      </p:sp>
      <p:sp>
        <p:nvSpPr>
          <p:cNvPr id="3" name="Content Placeholder 2"/>
          <p:cNvSpPr>
            <a:spLocks noGrp="1"/>
          </p:cNvSpPr>
          <p:nvPr>
            <p:ph sz="half" idx="1"/>
          </p:nvPr>
        </p:nvSpPr>
        <p:spPr/>
        <p:txBody>
          <a:bodyPr>
            <a:normAutofit/>
          </a:bodyPr>
          <a:lstStyle/>
          <a:p>
            <a:r>
              <a:rPr lang="en-US" altLang="en-US" dirty="0"/>
              <a:t>A crew was installing conduit in an 8’ deep by 2’ wide trench. </a:t>
            </a:r>
          </a:p>
          <a:p>
            <a:r>
              <a:rPr lang="en-US" altLang="en-US" dirty="0"/>
              <a:t>The trench collapsed.</a:t>
            </a:r>
          </a:p>
          <a:p>
            <a:r>
              <a:rPr lang="en-US" altLang="en-US" dirty="0"/>
              <a:t>Two workers were buried.</a:t>
            </a:r>
          </a:p>
          <a:p>
            <a:r>
              <a:rPr lang="en-US" altLang="en-US" dirty="0"/>
              <a:t>They both died!</a:t>
            </a:r>
          </a:p>
          <a:p>
            <a:endParaRPr lang="en-US" dirty="0"/>
          </a:p>
        </p:txBody>
      </p:sp>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99709" y="1811930"/>
            <a:ext cx="4038600" cy="2805480"/>
          </a:xfrm>
          <a:prstGeom prst="rect">
            <a:avLst/>
          </a:prstGeom>
          <a:ln w="12700">
            <a:solidFill>
              <a:schemeClr val="tx1"/>
            </a:solidFill>
          </a:ln>
        </p:spPr>
      </p:pic>
      <p:sp>
        <p:nvSpPr>
          <p:cNvPr id="9" name="Rectangle 8"/>
          <p:cNvSpPr/>
          <p:nvPr/>
        </p:nvSpPr>
        <p:spPr>
          <a:xfrm>
            <a:off x="3581400" y="5791200"/>
            <a:ext cx="1633781" cy="215444"/>
          </a:xfrm>
          <a:prstGeom prst="rect">
            <a:avLst/>
          </a:prstGeom>
        </p:spPr>
        <p:txBody>
          <a:bodyPr wrap="none">
            <a:spAutoFit/>
          </a:bodyPr>
          <a:lstStyle/>
          <a:p>
            <a:r>
              <a:rPr lang="en-US" sz="800" dirty="0"/>
              <a:t>Source of photo: CDC/NIOSH/FACE</a:t>
            </a:r>
          </a:p>
        </p:txBody>
      </p:sp>
    </p:spTree>
    <p:extLst>
      <p:ext uri="{BB962C8B-B14F-4D97-AF65-F5344CB8AC3E}">
        <p14:creationId xmlns:p14="http://schemas.microsoft.com/office/powerpoint/2010/main" val="1709082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Protection is Required </a:t>
            </a:r>
          </a:p>
        </p:txBody>
      </p:sp>
      <p:sp>
        <p:nvSpPr>
          <p:cNvPr id="3" name="Content Placeholder 2"/>
          <p:cNvSpPr>
            <a:spLocks noGrp="1"/>
          </p:cNvSpPr>
          <p:nvPr>
            <p:ph sz="half" idx="1"/>
          </p:nvPr>
        </p:nvSpPr>
        <p:spPr>
          <a:xfrm>
            <a:off x="372796" y="1825625"/>
            <a:ext cx="3657599" cy="4351338"/>
          </a:xfrm>
        </p:spPr>
        <p:txBody>
          <a:bodyPr>
            <a:normAutofit/>
          </a:bodyPr>
          <a:lstStyle/>
          <a:p>
            <a:r>
              <a:rPr lang="en-US" sz="2000" dirty="0"/>
              <a:t>Never enter an unprotected trench that is 5 or more in depth</a:t>
            </a:r>
          </a:p>
          <a:p>
            <a:r>
              <a:rPr lang="en-US" sz="2000" dirty="0"/>
              <a:t>The competent person must first choose and implement a protective system</a:t>
            </a:r>
          </a:p>
          <a:p>
            <a:r>
              <a:rPr lang="en-US" sz="2000" dirty="0"/>
              <a:t>Even excavations less than 5 feet deep need to be deemed safe by the competent person</a:t>
            </a:r>
          </a:p>
          <a:p>
            <a:r>
              <a:rPr lang="en-US" sz="2000" dirty="0"/>
              <a:t>Cave-ins can happen without warning</a:t>
            </a:r>
          </a:p>
          <a:p>
            <a:endParaRPr lang="en-US" sz="2000" dirty="0"/>
          </a:p>
        </p:txBody>
      </p:sp>
      <p:pic>
        <p:nvPicPr>
          <p:cNvPr id="8" name="Content Placeholder 2"/>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28007" t="42351" r="31387" b="971"/>
          <a:stretch/>
        </p:blipFill>
        <p:spPr>
          <a:xfrm>
            <a:off x="4267201" y="1438999"/>
            <a:ext cx="4267200" cy="4467084"/>
          </a:xfrm>
          <a:prstGeom prst="rect">
            <a:avLst/>
          </a:prstGeom>
          <a:ln w="12700">
            <a:solidFill>
              <a:schemeClr val="tx1"/>
            </a:solidFill>
          </a:ln>
        </p:spPr>
      </p:pic>
      <p:sp>
        <p:nvSpPr>
          <p:cNvPr id="10" name="TextBox 9"/>
          <p:cNvSpPr txBox="1"/>
          <p:nvPr/>
        </p:nvSpPr>
        <p:spPr>
          <a:xfrm>
            <a:off x="4267201" y="5266679"/>
            <a:ext cx="4267199" cy="646331"/>
          </a:xfrm>
          <a:prstGeom prst="rect">
            <a:avLst/>
          </a:prstGeom>
          <a:solidFill>
            <a:srgbClr val="FF0000"/>
          </a:solidFill>
          <a:ln w="12700">
            <a:solidFill>
              <a:schemeClr val="tx1"/>
            </a:solidFill>
          </a:ln>
        </p:spPr>
        <p:txBody>
          <a:bodyPr wrap="square" rtlCol="0">
            <a:spAutoFit/>
          </a:bodyPr>
          <a:lstStyle/>
          <a:p>
            <a:r>
              <a:rPr lang="en-US" dirty="0">
                <a:solidFill>
                  <a:schemeClr val="bg1"/>
                </a:solidFill>
              </a:rPr>
              <a:t>This 6-foot-deep vertical-sided, unprotected trench is dangerous!</a:t>
            </a:r>
          </a:p>
        </p:txBody>
      </p:sp>
      <p:sp>
        <p:nvSpPr>
          <p:cNvPr id="9" name="Rectangle 8"/>
          <p:cNvSpPr/>
          <p:nvPr/>
        </p:nvSpPr>
        <p:spPr>
          <a:xfrm>
            <a:off x="3480996" y="5906083"/>
            <a:ext cx="1608133" cy="215444"/>
          </a:xfrm>
          <a:prstGeom prst="rect">
            <a:avLst/>
          </a:prstGeom>
        </p:spPr>
        <p:txBody>
          <a:bodyPr wrap="none">
            <a:spAutoFit/>
          </a:bodyPr>
          <a:lstStyle/>
          <a:p>
            <a:r>
              <a:rPr lang="en-US" sz="800" dirty="0"/>
              <a:t>Source of photo: OTIEC  NRC WVU</a:t>
            </a:r>
          </a:p>
        </p:txBody>
      </p:sp>
    </p:spTree>
    <p:extLst>
      <p:ext uri="{BB962C8B-B14F-4D97-AF65-F5344CB8AC3E}">
        <p14:creationId xmlns:p14="http://schemas.microsoft.com/office/powerpoint/2010/main" val="3455279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D117450-C4C1-4B87-B63A-2CDA298E767C}" vid="{8798C482-8B3C-4A27-A054-38D0E7B81E09}"/>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HA Slides Template 2020" id="{43A77598-1F49-4A84-896B-7C296AE51484}" vid="{B194D09D-85DA-4F28-BF73-7D54680E1AB7}"/>
    </a:ext>
  </a:extLst>
</a:theme>
</file>

<file path=ppt/theme/theme6.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D117450-C4C1-4B87-B63A-2CDA298E767C}" vid="{8798C482-8B3C-4A27-A054-38D0E7B81E0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2670</TotalTime>
  <Words>3068</Words>
  <Application>Microsoft Office PowerPoint</Application>
  <PresentationFormat>On-screen Show (4:3)</PresentationFormat>
  <Paragraphs>326</Paragraphs>
  <Slides>38</Slides>
  <Notes>37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38</vt:i4>
      </vt:variant>
    </vt:vector>
  </HeadingPairs>
  <TitlesOfParts>
    <vt:vector size="52" baseType="lpstr">
      <vt:lpstr>Arial</vt:lpstr>
      <vt:lpstr>Calibri</vt:lpstr>
      <vt:lpstr>Calibri Light</vt:lpstr>
      <vt:lpstr>Courier New</vt:lpstr>
      <vt:lpstr>Myriad Web Pro</vt:lpstr>
      <vt:lpstr>System Font Regular</vt:lpstr>
      <vt:lpstr>Tahoma</vt:lpstr>
      <vt:lpstr>Wingdings</vt:lpstr>
      <vt:lpstr>1_ppt53C6.tmp</vt:lpstr>
      <vt:lpstr>Theme1</vt:lpstr>
      <vt:lpstr>Default Design</vt:lpstr>
      <vt:lpstr>NCEH_ATSDR_combined</vt:lpstr>
      <vt:lpstr>1_Office Theme</vt:lpstr>
      <vt:lpstr>1_Theme1</vt:lpstr>
      <vt:lpstr>Excavation Safety</vt:lpstr>
      <vt:lpstr>Excavations</vt:lpstr>
      <vt:lpstr>Excavations</vt:lpstr>
      <vt:lpstr>Role of Competent Person</vt:lpstr>
      <vt:lpstr>PowerPoint Presentation</vt:lpstr>
      <vt:lpstr>Excavation Hazards</vt:lpstr>
      <vt:lpstr>Cave-Ins </vt:lpstr>
      <vt:lpstr>They Both Died</vt:lpstr>
      <vt:lpstr>Protection is Required </vt:lpstr>
      <vt:lpstr>Protective Systems</vt:lpstr>
      <vt:lpstr>Support/shoring Systems</vt:lpstr>
      <vt:lpstr>The Theory of Shoring</vt:lpstr>
      <vt:lpstr>Improper Shoring</vt:lpstr>
      <vt:lpstr>Sloping and Benching</vt:lpstr>
      <vt:lpstr>The Theory of Sloping</vt:lpstr>
      <vt:lpstr>Shield System</vt:lpstr>
      <vt:lpstr>The Theory of Shielding</vt:lpstr>
      <vt:lpstr>Falls</vt:lpstr>
      <vt:lpstr>Adjacent Structures</vt:lpstr>
      <vt:lpstr>Underground Utilities</vt:lpstr>
      <vt:lpstr>Spoil Pile</vt:lpstr>
      <vt:lpstr>Mobile Equipment</vt:lpstr>
      <vt:lpstr>Vehicular or Traffic Hazards</vt:lpstr>
      <vt:lpstr>Falling Loads</vt:lpstr>
      <vt:lpstr>Hazardous Atmospheres</vt:lpstr>
      <vt:lpstr>Water Accumulation</vt:lpstr>
      <vt:lpstr>Access/Egress</vt:lpstr>
      <vt:lpstr>Ladders </vt:lpstr>
      <vt:lpstr>Hard Hats</vt:lpstr>
      <vt:lpstr>Responsibilities: Employer </vt:lpstr>
      <vt:lpstr>Responsibilities: Employer </vt:lpstr>
      <vt:lpstr>Responsibilities: Employee </vt:lpstr>
      <vt:lpstr>Case Study</vt:lpstr>
      <vt:lpstr>Hazard Recognition</vt:lpstr>
      <vt:lpstr>Hazard Recognition</vt:lpstr>
      <vt:lpstr>Hazard Recognition</vt:lpstr>
      <vt:lpstr>Always Remember </vt:lpstr>
      <vt:lpstr>Q&amp;A</vt:lpstr>
    </vt:vector>
  </TitlesOfParts>
  <Company>OTIEC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Kayla Lowen</cp:lastModifiedBy>
  <cp:revision>149</cp:revision>
  <cp:lastPrinted>2015-05-20T01:44:45Z</cp:lastPrinted>
  <dcterms:created xsi:type="dcterms:W3CDTF">2009-02-10T20:09:14Z</dcterms:created>
  <dcterms:modified xsi:type="dcterms:W3CDTF">2026-03-30T18:40:18Z</dcterms:modified>
</cp:coreProperties>
</file>